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4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5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6.xml" ContentType="application/vnd.openxmlformats-officedocument.presentationml.notesSlide+xml"/>
  <Override PartName="/ppt/tags/tag31.xml" ContentType="application/vnd.openxmlformats-officedocument.presentationml.tags+xml"/>
  <Override PartName="/ppt/notesSlides/notesSlide7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8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9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0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4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5" r:id="rId2"/>
  </p:sldMasterIdLst>
  <p:notesMasterIdLst>
    <p:notesMasterId r:id="rId30"/>
  </p:notesMasterIdLst>
  <p:sldIdLst>
    <p:sldId id="362" r:id="rId3"/>
    <p:sldId id="567" r:id="rId4"/>
    <p:sldId id="589" r:id="rId5"/>
    <p:sldId id="592" r:id="rId6"/>
    <p:sldId id="854" r:id="rId7"/>
    <p:sldId id="842" r:id="rId8"/>
    <p:sldId id="843" r:id="rId9"/>
    <p:sldId id="844" r:id="rId10"/>
    <p:sldId id="848" r:id="rId11"/>
    <p:sldId id="624" r:id="rId12"/>
    <p:sldId id="849" r:id="rId13"/>
    <p:sldId id="846" r:id="rId14"/>
    <p:sldId id="818" r:id="rId15"/>
    <p:sldId id="605" r:id="rId16"/>
    <p:sldId id="850" r:id="rId17"/>
    <p:sldId id="845" r:id="rId18"/>
    <p:sldId id="832" r:id="rId19"/>
    <p:sldId id="821" r:id="rId20"/>
    <p:sldId id="838" r:id="rId21"/>
    <p:sldId id="851" r:id="rId22"/>
    <p:sldId id="822" r:id="rId23"/>
    <p:sldId id="840" r:id="rId24"/>
    <p:sldId id="841" r:id="rId25"/>
    <p:sldId id="853" r:id="rId26"/>
    <p:sldId id="852" r:id="rId27"/>
    <p:sldId id="839" r:id="rId28"/>
    <p:sldId id="53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mar nashashibi" initials="on" lastIdx="1" clrIdx="0">
    <p:extLst>
      <p:ext uri="{19B8F6BF-5375-455C-9EA6-DF929625EA0E}">
        <p15:presenceInfo xmlns:p15="http://schemas.microsoft.com/office/powerpoint/2012/main" userId="8bec53dd2e72de7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24" autoAdjust="0"/>
    <p:restoredTop sz="94653" autoAdjust="0"/>
  </p:normalViewPr>
  <p:slideViewPr>
    <p:cSldViewPr snapToGrid="0">
      <p:cViewPr varScale="1">
        <p:scale>
          <a:sx n="117" d="100"/>
          <a:sy n="117" d="100"/>
        </p:scale>
        <p:origin x="162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200" d="100"/>
          <a:sy n="200" d="100"/>
        </p:scale>
        <p:origin x="254" y="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22FBD-C59F-41E3-8BFE-1070DF3ABF7C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23CF4-DE9E-442D-94D0-DA336B25C9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66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slide" Target="../slides/slide2.xml"/><Relationship Id="rId4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slide" Target="../slides/slide3.xml"/><Relationship Id="rId4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slide" Target="../slides/slide4.xml"/><Relationship Id="rId4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slide" Target="../slides/slide5.xml"/><Relationship Id="rId4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23CF4-DE9E-442D-94D0-DA336B25C9F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12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23CF4-DE9E-442D-94D0-DA336B25C9F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67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23CF4-DE9E-442D-94D0-DA336B25C9F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41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Omar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1411A6-AFF9-4FD4-80E3-887771E38020}" type="slidenum">
              <a:rPr lang="en-US" altLang="en-US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4797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1411A6-AFF9-4FD4-80E3-887771E38020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1411A6-AFF9-4FD4-80E3-887771E38020}" type="slidenum">
              <a:rPr lang="en-US" altLang="en-US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637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23CF4-DE9E-442D-94D0-DA336B25C9F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1411A6-AFF9-4FD4-80E3-887771E38020}" type="slidenum">
              <a:rPr lang="en-US" altLang="en-US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8993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1411A6-AFF9-4FD4-80E3-887771E38020}" type="slidenum">
              <a:rPr lang="en-US" altLang="en-US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1982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1411A6-AFF9-4FD4-80E3-887771E38020}" type="slidenum">
              <a:rPr lang="en-US" altLang="en-US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064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1411A6-AFF9-4FD4-80E3-887771E38020}" type="slidenum">
              <a:rPr lang="en-US" altLang="en-US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880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A2649975-0878-4C1C-B035-16EF76BE59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2C92269F-C400-452D-B3AA-9620C5EFED2A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spcBef>
                <a:spcPct val="0"/>
              </a:spcBef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C3B0E45A-D9E7-49B7-8EB2-2FAF8993FFAE}"/>
              </a:ext>
            </a:extLst>
          </p:cNvPr>
          <p:cNvSpPr>
            <a:spLocks noGrp="1" noChangeArrowheads="1"/>
          </p:cNvSpPr>
          <p:nvPr>
            <p:ph type="sldNum" sz="quarter" idx="6"/>
            <p:custDataLst>
              <p:tags r:id="rId3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</a:pPr>
            <a:fld id="{DC6DB9A9-B798-472E-9805-37832EEB3582}" type="slidenum">
              <a:rPr lang="en-US" altLang="en-US">
                <a:latin typeface="Calibri" panose="020F0502020204030204" pitchFamily="34" charset="0"/>
              </a:rPr>
              <a:pPr>
                <a:spcBef>
                  <a:spcPct val="0"/>
                </a:spcBef>
                <a:buSzTx/>
              </a:pPr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1411A6-AFF9-4FD4-80E3-887771E38020}" type="slidenum">
              <a:rPr lang="en-US" altLang="en-US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45754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1411A6-AFF9-4FD4-80E3-887771E38020}" type="slidenum">
              <a:rPr lang="en-US" altLang="en-US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14215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1411A6-AFF9-4FD4-80E3-887771E38020}" type="slidenum">
              <a:rPr lang="en-US" altLang="en-US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0794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1411A6-AFF9-4FD4-80E3-887771E38020}" type="slidenum">
              <a:rPr lang="en-US" altLang="en-US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5255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1411A6-AFF9-4FD4-80E3-887771E38020}" type="slidenum">
              <a:rPr lang="en-US" altLang="en-US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3579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1411A6-AFF9-4FD4-80E3-887771E38020}" type="slidenum">
              <a:rPr lang="en-US" altLang="en-US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985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8A024184-5A30-4E46-8055-FA89970DDA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AE0BC398-9478-42E6-A6A3-7A1A41554A2E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89549C5C-5E7D-4C5A-8EEC-F55AAA5B33B1}"/>
              </a:ext>
            </a:extLst>
          </p:cNvPr>
          <p:cNvSpPr>
            <a:spLocks noGrp="1" noChangeArrowheads="1"/>
          </p:cNvSpPr>
          <p:nvPr>
            <p:ph type="sldNum" sz="quarter" idx="6"/>
            <p:custDataLst>
              <p:tags r:id="rId3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</a:pPr>
            <a:fld id="{FD978B8D-AB63-4791-BF5F-633D3C2E79CA}" type="slidenum">
              <a:rPr lang="en-US" altLang="en-US">
                <a:latin typeface="Calibri" panose="020F0502020204030204" pitchFamily="34" charset="0"/>
              </a:rPr>
              <a:pPr>
                <a:spcBef>
                  <a:spcPct val="0"/>
                </a:spcBef>
                <a:buSzTx/>
              </a:pPr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A3DEB927-CE00-465A-A19E-F462F1130F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94405964-6C58-48D3-8984-872653B16013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EDE07B8F-43EC-4B91-BB11-534B422A9047}"/>
              </a:ext>
            </a:extLst>
          </p:cNvPr>
          <p:cNvSpPr>
            <a:spLocks noGrp="1" noChangeArrowheads="1"/>
          </p:cNvSpPr>
          <p:nvPr>
            <p:ph type="sldNum" sz="quarter" idx="6"/>
            <p:custDataLst>
              <p:tags r:id="rId3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</a:pPr>
            <a:fld id="{326A76C3-B9E3-4EF5-A6ED-52422A6B006E}" type="slidenum">
              <a:rPr lang="en-US" altLang="en-US">
                <a:latin typeface="Calibri" panose="020F0502020204030204" pitchFamily="34" charset="0"/>
              </a:rPr>
              <a:pPr>
                <a:spcBef>
                  <a:spcPct val="0"/>
                </a:spcBef>
                <a:buSzTx/>
              </a:pPr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8A024184-5A30-4E46-8055-FA89970DDA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AE0BC398-9478-42E6-A6A3-7A1A41554A2E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89549C5C-5E7D-4C5A-8EEC-F55AAA5B33B1}"/>
              </a:ext>
            </a:extLst>
          </p:cNvPr>
          <p:cNvSpPr>
            <a:spLocks noGrp="1" noChangeArrowheads="1"/>
          </p:cNvSpPr>
          <p:nvPr>
            <p:ph type="sldNum" sz="quarter" idx="6"/>
            <p:custDataLst>
              <p:tags r:id="rId3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</a:pPr>
            <a:fld id="{FD978B8D-AB63-4791-BF5F-633D3C2E79CA}" type="slidenum">
              <a:rPr lang="en-US" altLang="en-US">
                <a:latin typeface="Calibri" panose="020F0502020204030204" pitchFamily="34" charset="0"/>
              </a:rPr>
              <a:pPr>
                <a:spcBef>
                  <a:spcPct val="0"/>
                </a:spcBef>
                <a:buSzTx/>
              </a:pPr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407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1411A6-AFF9-4FD4-80E3-887771E38020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3544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1411A6-AFF9-4FD4-80E3-887771E38020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121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23CF4-DE9E-442D-94D0-DA336B25C9F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10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23CF4-DE9E-442D-94D0-DA336B25C9F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2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31336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7179-818F-43CE-84CF-17E0499E8FD3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DA70-FBB6-48FD-BAA3-72BE630AA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7179-818F-43CE-84CF-17E0499E8FD3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DA70-FBB6-48FD-BAA3-72BE630AA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7179-818F-43CE-84CF-17E0499E8FD3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DA70-FBB6-48FD-BAA3-72BE630AA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7179-818F-43CE-84CF-17E0499E8FD3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DA70-FBB6-48FD-BAA3-72BE630AA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7179-818F-43CE-84CF-17E0499E8FD3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DA70-FBB6-48FD-BAA3-72BE630AA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7179-818F-43CE-84CF-17E0499E8FD3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DA70-FBB6-48FD-BAA3-72BE630AA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7179-818F-43CE-84CF-17E0499E8FD3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DA70-FBB6-48FD-BAA3-72BE630AA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7179-818F-43CE-84CF-17E0499E8FD3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DA70-FBB6-48FD-BAA3-72BE630AA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7179-818F-43CE-84CF-17E0499E8FD3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DA70-FBB6-48FD-BAA3-72BE630AA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9955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7703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122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8843" y="171450"/>
            <a:ext cx="10814957" cy="8735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2824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957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43764E-AD0A-40B7-B176-31195B7CAA37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D2C74-8129-46D0-A475-5D0F1D854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94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7179-818F-43CE-84CF-17E0499E8FD3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DA70-FBB6-48FD-BAA3-72BE630AA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7179-818F-43CE-84CF-17E0499E8FD3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DA70-FBB6-48FD-BAA3-72BE630AA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8843" y="171450"/>
            <a:ext cx="10814957" cy="873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8843" y="1559379"/>
            <a:ext cx="10814957" cy="4617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13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5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B7179-818F-43CE-84CF-17E0499E8FD3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7DA70-FBB6-48FD-BAA3-72BE630AA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3.xml"/><Relationship Id="rId7" Type="http://schemas.openxmlformats.org/officeDocument/2006/relationships/image" Target="../media/image4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6.jpe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10" Type="http://schemas.openxmlformats.org/officeDocument/2006/relationships/image" Target="../media/image17.jpeg"/><Relationship Id="rId4" Type="http://schemas.openxmlformats.org/officeDocument/2006/relationships/tags" Target="../tags/tag42.xml"/><Relationship Id="rId9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image" Target="../media/image18.jpe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image" Target="../media/image18.jpe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5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hyperlink" Target="https://www.270towin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hyperlink" Target="https://www.270towin.co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6.xml"/><Relationship Id="rId7" Type="http://schemas.openxmlformats.org/officeDocument/2006/relationships/image" Target="../media/image3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hyperlink" Target="https://www.270towin.com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7" Type="http://schemas.openxmlformats.org/officeDocument/2006/relationships/image" Target="../media/image5.jpe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7.png"/><Relationship Id="rId5" Type="http://schemas.openxmlformats.org/officeDocument/2006/relationships/hyperlink" Target="http://www.onevoiceinfo.org/" TargetMode="Externa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image" Target="../media/image10.png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9.png"/><Relationship Id="rId2" Type="http://schemas.openxmlformats.org/officeDocument/2006/relationships/tags" Target="../tags/tag17.xml"/><Relationship Id="rId16" Type="http://schemas.openxmlformats.org/officeDocument/2006/relationships/image" Target="../media/image13.pn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8.png"/><Relationship Id="rId5" Type="http://schemas.openxmlformats.org/officeDocument/2006/relationships/tags" Target="../tags/tag20.xml"/><Relationship Id="rId15" Type="http://schemas.openxmlformats.org/officeDocument/2006/relationships/image" Target="../media/image12.png"/><Relationship Id="rId10" Type="http://schemas.openxmlformats.org/officeDocument/2006/relationships/notesSlide" Target="../notesSlides/notesSlide4.xml"/><Relationship Id="rId4" Type="http://schemas.openxmlformats.org/officeDocument/2006/relationships/tags" Target="../tags/tag19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5" Type="http://schemas.openxmlformats.org/officeDocument/2006/relationships/hyperlink" Target="mailto:chapterexec@rmtma.org" TargetMode="Externa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15.jpe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68101" y="599852"/>
            <a:ext cx="10532961" cy="1153886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Update from Washington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2348931"/>
            <a:ext cx="9144000" cy="2755332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by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Franklin Partnership, LLC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October 8,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704114"/>
            <a:ext cx="12192000" cy="1153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2E161BEE-3229-40C7-BE90-675498D73B2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638" y="5807075"/>
            <a:ext cx="2311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9A646371-DC51-4A40-AB0F-89886ADF8E3D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5824538"/>
            <a:ext cx="21510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24EDB0B8-0291-44EA-8EB4-EA22E9138C8F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5851525"/>
            <a:ext cx="18430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772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32510" y="322216"/>
            <a:ext cx="11757412" cy="70975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Trump vs. Biden: Human Resources Policy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CEBD4FF-D8DA-46B4-8EC0-0EE81880B67B}"/>
              </a:ext>
            </a:extLst>
          </p:cNvPr>
          <p:cNvGraphicFramePr>
            <a:graphicFrameLocks noGrp="1"/>
          </p:cNvGraphicFramePr>
          <p:nvPr/>
        </p:nvGraphicFramePr>
        <p:xfrm>
          <a:off x="378812" y="1198059"/>
          <a:ext cx="11557156" cy="532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7491">
                  <a:extLst>
                    <a:ext uri="{9D8B030D-6E8A-4147-A177-3AD203B41FA5}">
                      <a16:colId xmlns:a16="http://schemas.microsoft.com/office/drawing/2014/main" val="641436438"/>
                    </a:ext>
                  </a:extLst>
                </a:gridCol>
                <a:gridCol w="3605601">
                  <a:extLst>
                    <a:ext uri="{9D8B030D-6E8A-4147-A177-3AD203B41FA5}">
                      <a16:colId xmlns:a16="http://schemas.microsoft.com/office/drawing/2014/main" val="746771798"/>
                    </a:ext>
                  </a:extLst>
                </a:gridCol>
                <a:gridCol w="5084064">
                  <a:extLst>
                    <a:ext uri="{9D8B030D-6E8A-4147-A177-3AD203B41FA5}">
                      <a16:colId xmlns:a16="http://schemas.microsoft.com/office/drawing/2014/main" val="32593101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Issue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Trump Administration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Biden Administration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417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Federal Minimum Wage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Slight increase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Increase possible depending on Congress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226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Increase Overtime Threshold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change for 2-3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Regular increases through regulatory changes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266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FMLA Expansion of Paid Leave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Some expansion likely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 for employee and dependents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975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EEOC Reporting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Fights Court Orders to release detailed EEOC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Seeks to expand data reported, released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553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Union organizing votes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Restrictions expand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Revert to Obama-era policies – short term voting, harder to decertify, easier to organize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774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Affordable Care 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Focus on Rx pricing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Revert to original Obamacare, expand coverage options, lower Rx pricing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578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Marijuana Legalization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new guidance for employers, need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DoJ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go along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Indicated no change for now, less federal enforcement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500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OSHA Inspections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Continue to increase, try to cooperate with businesses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Emphasis returns to pre-COVID PPE (hearing, inhalation, heat exposure requirements)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839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State Regulations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Significantly Accelerate on their 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Coordinate with federal government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237574"/>
                  </a:ext>
                </a:extLst>
              </a:tr>
            </a:tbl>
          </a:graphicData>
        </a:graphic>
      </p:graphicFrame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988D12D-92FB-4AC7-8E3C-0AA1D0AFEB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6306474"/>
            <a:ext cx="1194038" cy="49588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4723B9-0A08-4047-AF1F-0D8B92FFE745}"/>
              </a:ext>
            </a:extLst>
          </p:cNvPr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3372987" y="2640858"/>
            <a:ext cx="2010467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8A2BDA-2336-4287-9470-D13B65A32DD2}"/>
              </a:ext>
            </a:extLst>
          </p:cNvPr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>
            <a:off x="478395" y="1871792"/>
            <a:ext cx="2240582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0D61191-C346-43C4-8D86-308A9BE9E480}"/>
              </a:ext>
            </a:extLst>
          </p:cNvPr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>
            <a:off x="6982142" y="5807952"/>
            <a:ext cx="3379039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62028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54788" y="116632"/>
            <a:ext cx="11757412" cy="829929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Trump vs. Biden: Environmental Regulations</a:t>
            </a:r>
          </a:p>
          <a:p>
            <a:pPr>
              <a:defRPr/>
            </a:pPr>
            <a:r>
              <a:rPr lang="en-US" sz="1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 note many environmental regulations are subject to court review, often reversed, blocked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CEBD4FF-D8DA-46B4-8EC0-0EE81880B67B}"/>
              </a:ext>
            </a:extLst>
          </p:cNvPr>
          <p:cNvGraphicFramePr>
            <a:graphicFrameLocks noGrp="1"/>
          </p:cNvGraphicFramePr>
          <p:nvPr/>
        </p:nvGraphicFramePr>
        <p:xfrm>
          <a:off x="274710" y="1241053"/>
          <a:ext cx="11673840" cy="5095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1712">
                  <a:extLst>
                    <a:ext uri="{9D8B030D-6E8A-4147-A177-3AD203B41FA5}">
                      <a16:colId xmlns:a16="http://schemas.microsoft.com/office/drawing/2014/main" val="641436438"/>
                    </a:ext>
                  </a:extLst>
                </a:gridCol>
                <a:gridCol w="3401568">
                  <a:extLst>
                    <a:ext uri="{9D8B030D-6E8A-4147-A177-3AD203B41FA5}">
                      <a16:colId xmlns:a16="http://schemas.microsoft.com/office/drawing/2014/main" val="746771798"/>
                    </a:ext>
                  </a:extLst>
                </a:gridCol>
                <a:gridCol w="4480560">
                  <a:extLst>
                    <a:ext uri="{9D8B030D-6E8A-4147-A177-3AD203B41FA5}">
                      <a16:colId xmlns:a16="http://schemas.microsoft.com/office/drawing/2014/main" val="3259310189"/>
                    </a:ext>
                  </a:extLst>
                </a:gridCol>
              </a:tblGrid>
              <a:tr h="380625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Issue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Trump Administration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Biden Administration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417779"/>
                  </a:ext>
                </a:extLst>
              </a:tr>
              <a:tr h="380625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Expedite Environmental Review Process for Infrastructure Projects – NEPA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Continue expedited process to limit time to review projects prior to approval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Maintain lengthier review with additional factors for consideration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226725"/>
                  </a:ext>
                </a:extLst>
              </a:tr>
              <a:tr h="417382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Cost-Benefit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Limit non-economic factors during rulemaking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Include social cost of carbon, public health impact in rulemaking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266359"/>
                  </a:ext>
                </a:extLst>
              </a:tr>
              <a:tr h="380625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Ground Level Ozone – NAAQS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Maintain current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70ppb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levels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Possibly lower to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65ppb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975402"/>
                  </a:ext>
                </a:extLst>
              </a:tr>
              <a:tr h="3806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Particulate Matter 2.5 Level – NAAQS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Maintain current levels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Lower permissible 8 hour limit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553908"/>
                  </a:ext>
                </a:extLst>
              </a:tr>
              <a:tr h="46615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 emissions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1.5% annual increase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 to 5% annual increase; State rights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774246"/>
                  </a:ext>
                </a:extLst>
              </a:tr>
              <a:tr h="37795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Heavy Duty Truck Emissions – NOx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Tighter standards expected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Could align with California standards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578132"/>
                  </a:ext>
                </a:extLst>
              </a:tr>
              <a:tr h="47873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Power Plant Regulations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Regulate “inside-the-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fenceline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Revert to Obama secondary impact policy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50074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Scientific Review Panels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Continue limiting studies, make reviews 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Rely on science panels; Results, reviewers often not fully made public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839782"/>
                  </a:ext>
                </a:extLst>
              </a:tr>
              <a:tr h="43605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Waters of the U.S.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Continue to limit EPA jurisdiction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Revert to Obama policy, expand EPA power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237574"/>
                  </a:ext>
                </a:extLst>
              </a:tr>
            </a:tbl>
          </a:graphicData>
        </a:graphic>
      </p:graphicFrame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3A49F8E-5E24-4820-84E8-050A2C19471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6336380"/>
            <a:ext cx="1122030" cy="46598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BCAA6E-5819-43AB-B6DB-8DA78A19E765}"/>
              </a:ext>
            </a:extLst>
          </p:cNvPr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399673" y="2877026"/>
            <a:ext cx="1949911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22AF187-F7C9-4E7D-A1CD-88A90D50D147}"/>
              </a:ext>
            </a:extLst>
          </p:cNvPr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>
            <a:off x="7593760" y="2859462"/>
            <a:ext cx="3893768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59EDA9-05CC-4428-A674-6BDEB7743C43}"/>
              </a:ext>
            </a:extLst>
          </p:cNvPr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>
            <a:off x="4190497" y="4263766"/>
            <a:ext cx="1905503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EF1D662-CBFA-451F-A256-46548360FBB0}"/>
              </a:ext>
            </a:extLst>
          </p:cNvPr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>
            <a:off x="399673" y="4263766"/>
            <a:ext cx="1332237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757175-4C68-4BC8-B248-6FD88A955941}"/>
              </a:ext>
            </a:extLst>
          </p:cNvPr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399673" y="4717938"/>
            <a:ext cx="3360873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67AF60-182C-4B6B-8698-85F0DF2F972F}"/>
              </a:ext>
            </a:extLst>
          </p:cNvPr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>
            <a:off x="4190497" y="4717938"/>
            <a:ext cx="2385916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6E69BB7-E0FD-40D5-ABD0-5DAC90B26D95}"/>
              </a:ext>
            </a:extLst>
          </p:cNvPr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>
            <a:off x="7593760" y="4717938"/>
            <a:ext cx="3469874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057524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93796" y="116632"/>
            <a:ext cx="11757412" cy="829929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Trump vs. Biden: Taxes</a:t>
            </a:r>
          </a:p>
          <a:p>
            <a:pPr>
              <a:defRPr/>
            </a:pP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Major changes to tax rates or policy require Congress to pass a bill with 51 or 60 Senate votes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CEBD4FF-D8DA-46B4-8EC0-0EE81880B6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127665"/>
              </p:ext>
            </p:extLst>
          </p:nvPr>
        </p:nvGraphicFramePr>
        <p:xfrm>
          <a:off x="240792" y="1227049"/>
          <a:ext cx="11710416" cy="5186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9984">
                  <a:extLst>
                    <a:ext uri="{9D8B030D-6E8A-4147-A177-3AD203B41FA5}">
                      <a16:colId xmlns:a16="http://schemas.microsoft.com/office/drawing/2014/main" val="641436438"/>
                    </a:ext>
                  </a:extLst>
                </a:gridCol>
                <a:gridCol w="3901440">
                  <a:extLst>
                    <a:ext uri="{9D8B030D-6E8A-4147-A177-3AD203B41FA5}">
                      <a16:colId xmlns:a16="http://schemas.microsoft.com/office/drawing/2014/main" val="746771798"/>
                    </a:ext>
                  </a:extLst>
                </a:gridCol>
                <a:gridCol w="4888992">
                  <a:extLst>
                    <a:ext uri="{9D8B030D-6E8A-4147-A177-3AD203B41FA5}">
                      <a16:colId xmlns:a16="http://schemas.microsoft.com/office/drawing/2014/main" val="3259310189"/>
                    </a:ext>
                  </a:extLst>
                </a:gridCol>
              </a:tblGrid>
              <a:tr h="380625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Issue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Trump Administration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Biden Administration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417779"/>
                  </a:ext>
                </a:extLst>
              </a:tr>
              <a:tr h="380625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21% C-Corporation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Change unless funds needed for future COVID stimulus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Campaign says 28%; if Congress has votes to act, could see increase up to 28% (25% possible)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226725"/>
                  </a:ext>
                </a:extLst>
              </a:tr>
              <a:tr h="67341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37% top individual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change until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Democrats control House, Senate, top rate 39.6% returns for highest earners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266359"/>
                  </a:ext>
                </a:extLst>
              </a:tr>
              <a:tr h="380625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 Tax Rates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GOP holds Senate, could realign brackets for middle class cut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Democrats control House, Senate, increase number of brackets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975402"/>
                  </a:ext>
                </a:extLst>
              </a:tr>
              <a:tr h="38062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199A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20% QBI Deduction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 schedule to end Dec. 31,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Narrow eligibility for high earners </a:t>
                      </a:r>
                      <a:r>
                        <a:rPr lang="en-US" sz="18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en-US" sz="180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high wealth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Phase out for high earners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553908"/>
                  </a:ext>
                </a:extLst>
              </a:tr>
              <a:tr h="46615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Payroll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Will seek a holiday for 2020, Congress would have to pass a bill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Impose a Social Security surcharge tax on higher earners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774246"/>
                  </a:ext>
                </a:extLst>
              </a:tr>
              <a:tr h="37795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 Operating 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Narrow CARES Act, limit which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578132"/>
                  </a:ext>
                </a:extLst>
              </a:tr>
              <a:tr h="380625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Capital Gains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Attempts to index to inflation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Treats as ordinary income for top earners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500743"/>
                  </a:ext>
                </a:extLst>
              </a:tr>
              <a:tr h="377952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Itemized Deductions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Increase standard deduction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 deductions at 28% for high earners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839782"/>
                  </a:ext>
                </a:extLst>
              </a:tr>
              <a:tr h="43605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Estate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 schedule to revert Dec. 31,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Lower exemption level from $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11.58m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$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5.49m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237574"/>
                  </a:ext>
                </a:extLst>
              </a:tr>
            </a:tbl>
          </a:graphicData>
        </a:graphic>
      </p:graphicFrame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C41B28B-8928-43F3-8A3F-6F4F5DF3A5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396190"/>
            <a:ext cx="978014" cy="40617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228191-9DAE-4FD5-B011-3C0B6E96BFBD}"/>
              </a:ext>
            </a:extLst>
          </p:cNvPr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157754" y="1914182"/>
            <a:ext cx="1907523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816D68-A423-401E-8AF7-9B197B7D9818}"/>
              </a:ext>
            </a:extLst>
          </p:cNvPr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 flipV="1">
            <a:off x="3263984" y="1914182"/>
            <a:ext cx="2918813" cy="12715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F6D2AD-98B2-4911-AA38-2369C821E877}"/>
              </a:ext>
            </a:extLst>
          </p:cNvPr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>
            <a:off x="7157754" y="3876205"/>
            <a:ext cx="3112593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AA800A5-0BFE-4F26-8B0C-3653ED97E954}"/>
              </a:ext>
            </a:extLst>
          </p:cNvPr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>
            <a:off x="7206200" y="5505170"/>
            <a:ext cx="3699988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D86D768-F180-4272-B410-8C54E696A871}"/>
              </a:ext>
            </a:extLst>
          </p:cNvPr>
          <p:cNvSpPr/>
          <p:nvPr/>
        </p:nvSpPr>
        <p:spPr>
          <a:xfrm>
            <a:off x="-23499" y="6479194"/>
            <a:ext cx="11405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25000"/>
              <a:defRPr/>
            </a:pPr>
            <a:r>
              <a:rPr lang="en-US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Expect tax increases in some form as part of a 2021 economic stimulus bill, especially under Biden but also Trump</a:t>
            </a:r>
          </a:p>
        </p:txBody>
      </p:sp>
    </p:spTree>
    <p:extLst>
      <p:ext uri="{BB962C8B-B14F-4D97-AF65-F5344CB8AC3E}">
        <p14:creationId xmlns:p14="http://schemas.microsoft.com/office/powerpoint/2010/main" val="878904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152400"/>
            <a:ext cx="121920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4475" y="322263"/>
            <a:ext cx="11845925" cy="7096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lang="fr-FR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State of Trade</a:t>
            </a:r>
            <a:endParaRPr lang="fr-FR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4642" y="1148173"/>
            <a:ext cx="3167319" cy="6629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25000"/>
              <a:defRPr/>
            </a:pPr>
            <a:r>
              <a:rPr lang="en-US" sz="2400" b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Ongoing Trade Battles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itchFamily="2" charset="2"/>
              <a:buChar char="û"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China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itchFamily="2" charset="2"/>
              <a:buChar char="û"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Europe Aviation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itchFamily="2" charset="2"/>
              <a:buChar char="û"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Europe Digital Tax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itchFamily="2" charset="2"/>
              <a:buChar char="û"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Australia?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itchFamily="2" charset="2"/>
              <a:buChar char="û"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Vietnam?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itchFamily="2" charset="2"/>
              <a:buChar char="û"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Steel, Aluminum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itchFamily="2" charset="2"/>
              <a:buChar char="û"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Canadian steel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itchFamily="2" charset="2"/>
              <a:buChar char="û"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Autos, auto parts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00000"/>
              <a:buFont typeface="Wingdings" pitchFamily="2" charset="2"/>
              <a:buChar char="û"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Washing Machines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00000"/>
              <a:buFont typeface="Wingdings" pitchFamily="2" charset="2"/>
              <a:buChar char="û"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Solar panels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00000"/>
              <a:buFont typeface="Wingdings" pitchFamily="2" charset="2"/>
              <a:buChar char="û"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Semiconductors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itchFamily="2" charset="2"/>
              <a:buChar char="û"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Rare Earth Elements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25000"/>
              <a:defRPr/>
            </a:pP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/>
            </a:pPr>
            <a:endParaRPr lang="en-US" sz="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25000"/>
              <a:defRPr/>
            </a:pPr>
            <a:endParaRPr lang="en-US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90219" y="1202250"/>
            <a:ext cx="2979174" cy="301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25000"/>
              <a:defRPr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</a:t>
            </a:r>
            <a:r>
              <a:rPr lang="en-US" sz="2400" b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Pending Trade “Agreements”</a:t>
            </a:r>
          </a:p>
          <a:p>
            <a:pPr marL="973138" lvl="1" indent="-344488">
              <a:spcBef>
                <a:spcPct val="20000"/>
              </a:spcBef>
              <a:buClr>
                <a:srgbClr val="7030A0"/>
              </a:buClr>
              <a:buSzPct val="100000"/>
              <a:buFont typeface="Times New Roman" pitchFamily="18" charset="0"/>
              <a:buChar char="?"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India</a:t>
            </a:r>
          </a:p>
          <a:p>
            <a:pPr marL="973138" lvl="1" indent="-344488">
              <a:spcBef>
                <a:spcPct val="20000"/>
              </a:spcBef>
              <a:buClr>
                <a:srgbClr val="7030A0"/>
              </a:buClr>
              <a:buSzPct val="100000"/>
              <a:buFont typeface="Times New Roman" pitchFamily="18" charset="0"/>
              <a:buChar char="?"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Kenya</a:t>
            </a:r>
          </a:p>
          <a:p>
            <a:pPr marL="973138" lvl="1" indent="-344488">
              <a:spcBef>
                <a:spcPct val="20000"/>
              </a:spcBef>
              <a:buClr>
                <a:srgbClr val="7030A0"/>
              </a:buClr>
              <a:buSzPct val="100000"/>
              <a:buFont typeface="Times New Roman" pitchFamily="18" charset="0"/>
              <a:buChar char="?"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UK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25000"/>
              <a:defRPr/>
            </a:pP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/>
            </a:pPr>
            <a:endParaRPr lang="en-US" sz="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25000"/>
              <a:defRPr/>
            </a:pPr>
            <a:endParaRPr lang="en-US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89173" y="1275992"/>
            <a:ext cx="3152570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25000"/>
              <a:defRPr/>
            </a:pPr>
            <a:r>
              <a:rPr lang="en-US" sz="2400" b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Resolved Trade “Disputes”</a:t>
            </a:r>
          </a:p>
          <a:p>
            <a:pPr marL="800100" lvl="1" indent="-342900">
              <a:spcBef>
                <a:spcPct val="20000"/>
              </a:spcBef>
              <a:buClr>
                <a:schemeClr val="accent6"/>
              </a:buClr>
              <a:buSzPct val="100000"/>
              <a:buFont typeface="Wingdings" pitchFamily="2" charset="2"/>
              <a:buChar char="ü"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South Korea</a:t>
            </a:r>
          </a:p>
          <a:p>
            <a:pPr marL="800100" lvl="1" indent="-342900">
              <a:spcBef>
                <a:spcPct val="20000"/>
              </a:spcBef>
              <a:buClr>
                <a:schemeClr val="accent6"/>
              </a:buClr>
              <a:buSzPct val="100000"/>
              <a:buFont typeface="Wingdings" pitchFamily="2" charset="2"/>
              <a:buChar char="ü"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Japan</a:t>
            </a:r>
          </a:p>
          <a:p>
            <a:pPr marL="800100" lvl="1" indent="-342900">
              <a:spcBef>
                <a:spcPct val="20000"/>
              </a:spcBef>
              <a:buClr>
                <a:schemeClr val="accent6"/>
              </a:buClr>
              <a:buSzPct val="100000"/>
              <a:buFont typeface="Wingdings" pitchFamily="2" charset="2"/>
              <a:buChar char="ü"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NAFTA</a:t>
            </a:r>
          </a:p>
          <a:p>
            <a:pPr marL="800100" lvl="1" indent="-342900">
              <a:spcBef>
                <a:spcPct val="20000"/>
              </a:spcBef>
              <a:buClr>
                <a:schemeClr val="accent6"/>
              </a:buClr>
              <a:buSzPct val="100000"/>
              <a:buFont typeface="Wingdings" pitchFamily="2" charset="2"/>
              <a:buChar char="ü"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China Phase I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25000"/>
              <a:defRPr/>
            </a:pP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/>
            </a:pPr>
            <a:endParaRPr lang="en-US" sz="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25000"/>
              <a:defRPr/>
            </a:pPr>
            <a:endParaRPr lang="en-US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902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152400"/>
            <a:ext cx="121920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6434" y="254794"/>
            <a:ext cx="11599491" cy="7096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Campaign: </a:t>
            </a:r>
            <a:r>
              <a:rPr lang="fr-FR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fr-FR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More Pro (Anti) China</a:t>
            </a:r>
            <a:endParaRPr lang="fr-FR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BAACB9-A98B-427C-8D69-9DCB0CC76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134" y="3688842"/>
            <a:ext cx="4377243" cy="2799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DF6B80-82C2-4868-B71B-469BAC96B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23" y="3748912"/>
            <a:ext cx="5889535" cy="26797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0C87B4A-4DDF-4DB2-9A0F-66C30E91E583}"/>
              </a:ext>
            </a:extLst>
          </p:cNvPr>
          <p:cNvSpPr/>
          <p:nvPr/>
        </p:nvSpPr>
        <p:spPr>
          <a:xfrm>
            <a:off x="374650" y="1274506"/>
            <a:ext cx="11817350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Strategically, Biden needs to be more anti-China/appear stronger than Trump</a:t>
            </a:r>
          </a:p>
          <a:p>
            <a:pPr marL="514350" indent="-51435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Both campaigns view China as a vulnerability for the other</a:t>
            </a:r>
          </a:p>
          <a:p>
            <a:pPr marL="514350" indent="-51435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In 2016, Trump won Michigan, Pennsylvania, Wisconsin by being anti-trade (China)</a:t>
            </a:r>
          </a:p>
          <a:p>
            <a:pPr marL="514350" indent="-51435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If Trump wins AZ, FL, NC, ME, Biden must win all three MI, PA, WI</a:t>
            </a:r>
          </a:p>
          <a:p>
            <a:pPr marL="514350" indent="-51435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The campaigns are already running advertisements focusing on China:</a:t>
            </a:r>
          </a:p>
        </p:txBody>
      </p:sp>
    </p:spTree>
    <p:extLst>
      <p:ext uri="{BB962C8B-B14F-4D97-AF65-F5344CB8AC3E}">
        <p14:creationId xmlns:p14="http://schemas.microsoft.com/office/powerpoint/2010/main" val="1613489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152400"/>
            <a:ext cx="121920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4475" y="322263"/>
            <a:ext cx="11845925" cy="7096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Trump V. Biden </a:t>
            </a:r>
            <a:r>
              <a:rPr lang="fr-FR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U.S.-China</a:t>
            </a:r>
            <a:r>
              <a:rPr lang="fr-FR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Relations</a:t>
            </a:r>
            <a:endParaRPr lang="fr-FR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392" y="1455884"/>
            <a:ext cx="5496261" cy="522604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20000"/>
              </a:spcBef>
              <a:buSzPct val="125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Trump likely content to leave China tariffs in place for entire second term</a:t>
            </a:r>
          </a:p>
          <a:p>
            <a:pPr marL="514350" indent="-514350">
              <a:spcBef>
                <a:spcPct val="20000"/>
              </a:spcBef>
              <a:buSzPct val="125000"/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buSzPct val="125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Tariffs are leverage and unless he secures a new large deal, no incentive to lift tariffs</a:t>
            </a:r>
          </a:p>
          <a:p>
            <a:pPr marL="514350" indent="-514350">
              <a:spcBef>
                <a:spcPct val="20000"/>
              </a:spcBef>
              <a:buSzPct val="125000"/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buSzPct val="125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Those around Trump want a fundamental realignment of supply chains, changes from China on IP theft, subsidies</a:t>
            </a:r>
          </a:p>
          <a:p>
            <a:pPr marL="514350" indent="-514350">
              <a:spcBef>
                <a:spcPct val="20000"/>
              </a:spcBef>
              <a:buSzPct val="125000"/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buSzPct val="125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Executive action with congressional support to 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incentivize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suppliers to leave China and 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penalize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those who do not</a:t>
            </a:r>
          </a:p>
          <a:p>
            <a:pPr marL="514350" indent="-514350">
              <a:spcBef>
                <a:spcPct val="20000"/>
              </a:spcBef>
              <a:buSzPct val="125000"/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buSzPct val="125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Expect status quo, tariffs through 2022 as Trump focusses on countries where he can make a deal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BDA440-B75A-45A3-9F05-9480DB9AB409}"/>
              </a:ext>
            </a:extLst>
          </p:cNvPr>
          <p:cNvSpPr/>
          <p:nvPr/>
        </p:nvSpPr>
        <p:spPr>
          <a:xfrm>
            <a:off x="6096000" y="1452361"/>
            <a:ext cx="5496261" cy="520142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20000"/>
              </a:spcBef>
              <a:buSzPct val="125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Biden will quickly work to build a global coalition to challenge China</a:t>
            </a:r>
          </a:p>
          <a:p>
            <a:pPr marL="514350" indent="-514350">
              <a:spcBef>
                <a:spcPct val="20000"/>
              </a:spcBef>
              <a:buSzPct val="125000"/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buSzPct val="125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Tariffs on China likely remain through 2021 and very likely up to 2022 November election</a:t>
            </a:r>
          </a:p>
          <a:p>
            <a:pPr marL="514350" indent="-514350">
              <a:spcBef>
                <a:spcPct val="20000"/>
              </a:spcBef>
              <a:buSzPct val="125000"/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buSzPct val="125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Like them or hate them, tariffs are leverage over China Biden would inherit</a:t>
            </a:r>
          </a:p>
          <a:p>
            <a:pPr marL="514350" indent="-514350">
              <a:spcBef>
                <a:spcPct val="20000"/>
              </a:spcBef>
              <a:buSzPct val="125000"/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buSzPct val="125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Could, however, see narrowing of tariff list to remove direct consumer goods</a:t>
            </a:r>
          </a:p>
          <a:p>
            <a:pPr marL="514350" indent="-514350">
              <a:spcBef>
                <a:spcPct val="20000"/>
              </a:spcBef>
              <a:buSzPct val="125000"/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buSzPct val="125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Expect industrial policies to 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incentivize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business to leave China</a:t>
            </a:r>
          </a:p>
          <a:p>
            <a:pPr marL="514350" indent="-514350">
              <a:spcBef>
                <a:spcPct val="20000"/>
              </a:spcBef>
              <a:buSzPct val="125000"/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buSzPct val="125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Trump has little focus on human rights, Hong Kong; Biden will focus on  HK, Taiwan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91F89D-9E9B-4DC7-B3EC-FF8E6F32E43A}"/>
              </a:ext>
            </a:extLst>
          </p:cNvPr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9222724" y="3561314"/>
            <a:ext cx="1871189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F18F3F-A314-4FC2-B7CC-F4D0809660D5}"/>
              </a:ext>
            </a:extLst>
          </p:cNvPr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>
            <a:off x="2476753" y="2992084"/>
            <a:ext cx="2452529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06542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32510" y="322216"/>
            <a:ext cx="11757412" cy="70975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Trump vs. Biden: Trade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CEBD4FF-D8DA-46B4-8EC0-0EE81880B6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075510"/>
              </p:ext>
            </p:extLst>
          </p:nvPr>
        </p:nvGraphicFramePr>
        <p:xfrm>
          <a:off x="263352" y="1211944"/>
          <a:ext cx="11496196" cy="532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5691">
                  <a:extLst>
                    <a:ext uri="{9D8B030D-6E8A-4147-A177-3AD203B41FA5}">
                      <a16:colId xmlns:a16="http://schemas.microsoft.com/office/drawing/2014/main" val="641436438"/>
                    </a:ext>
                  </a:extLst>
                </a:gridCol>
                <a:gridCol w="3765883">
                  <a:extLst>
                    <a:ext uri="{9D8B030D-6E8A-4147-A177-3AD203B41FA5}">
                      <a16:colId xmlns:a16="http://schemas.microsoft.com/office/drawing/2014/main" val="746771798"/>
                    </a:ext>
                  </a:extLst>
                </a:gridCol>
                <a:gridCol w="4664622">
                  <a:extLst>
                    <a:ext uri="{9D8B030D-6E8A-4147-A177-3AD203B41FA5}">
                      <a16:colId xmlns:a16="http://schemas.microsoft.com/office/drawing/2014/main" val="32593101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Issue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Trump Administration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Biden Administration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417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 7.5% / 25% Tariffs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Remain in place through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Remain in place at least through 2021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226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 Steel Tariffs / </a:t>
                      </a:r>
                    </a:p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 Aluminum Tariffs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Remain in place until deals reached with each country subject to tariffs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Lifted in 2021 on allies (EU, Japan, etc.)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266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Auto, parts tariffs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Threat remains in place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broad Section 232 auto tariffs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975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Boeing-Airbus Dispute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Tariffs remain until EU deal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Dispute resolved; Tariffs lifted in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553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 and France Digital Services Tax 301 Tariffs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no deal, tariffs imposed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tariffs, attempt to establish OECD global corporate minimum tax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774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Trade Agreements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Negotiations with UK, EU, Kenya, Japan mini-deal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trade agreements unlikely in 2021; AGOA, Caribbean Basin action possible 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(if not done in 2020)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578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Sanctions on China, Export Controls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Yes, to force supply line changes, protect 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Yes, to pressure on human rights, protect technology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500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Supply Chains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Sanctions, tariffs to force companies to leave 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Higher taxes on offshoring, incentives for onshoring (taxes need Congressional)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839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Rare Earth 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Tariffs on imports; Increase domestic mining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Develop partnerships with trusted allies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237574"/>
                  </a:ext>
                </a:extLst>
              </a:tr>
            </a:tbl>
          </a:graphicData>
        </a:graphic>
      </p:graphicFrame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D2B168C-39C6-41F1-ACA4-3C185F3437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396190"/>
            <a:ext cx="978014" cy="40617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CADCE2A-11C6-45BB-996C-3E52FBE6DACF}"/>
              </a:ext>
            </a:extLst>
          </p:cNvPr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 flipV="1">
            <a:off x="7206198" y="2253901"/>
            <a:ext cx="3645489" cy="1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C5F4FDC-7A96-4AD0-AFD3-76D957B3C7FA}"/>
              </a:ext>
            </a:extLst>
          </p:cNvPr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 flipV="1">
            <a:off x="7206198" y="3295859"/>
            <a:ext cx="3488043" cy="1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E2A29B8-FE2B-45E3-B376-7C6C657600A1}"/>
              </a:ext>
            </a:extLst>
          </p:cNvPr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 flipV="1">
            <a:off x="3439597" y="5578441"/>
            <a:ext cx="3294263" cy="1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5CCA879-9DF0-441D-BF55-D435DB61DEFA}"/>
              </a:ext>
            </a:extLst>
          </p:cNvPr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>
            <a:off x="3439597" y="1914182"/>
            <a:ext cx="2743200" cy="1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255C472-BF18-416F-B924-B063D3E90BFB}"/>
              </a:ext>
            </a:extLst>
          </p:cNvPr>
          <p:cNvSpPr/>
          <p:nvPr/>
        </p:nvSpPr>
        <p:spPr>
          <a:xfrm>
            <a:off x="-23499" y="6479194"/>
            <a:ext cx="11405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25000"/>
              <a:defRPr/>
            </a:pPr>
            <a:r>
              <a:rPr lang="en-US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Policymakers moving faster on supply chain realignment than companies – do not get caught off guard</a:t>
            </a:r>
          </a:p>
        </p:txBody>
      </p:sp>
    </p:spTree>
    <p:extLst>
      <p:ext uri="{BB962C8B-B14F-4D97-AF65-F5344CB8AC3E}">
        <p14:creationId xmlns:p14="http://schemas.microsoft.com/office/powerpoint/2010/main" val="2430473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231218"/>
            <a:ext cx="121920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4475" y="322263"/>
            <a:ext cx="11845925" cy="7096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Road to the White House – A </a:t>
            </a:r>
            <a:r>
              <a:rPr lang="fr-FR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Pathway</a:t>
            </a:r>
            <a:r>
              <a:rPr lang="fr-FR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fr-FR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endParaRPr lang="fr-FR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553" y="1041023"/>
            <a:ext cx="11895847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SzPct val="125000"/>
              <a:defRPr/>
            </a:pPr>
            <a:r>
              <a:rPr lang="en-US" sz="2400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How Trump Wins</a:t>
            </a:r>
          </a:p>
          <a:p>
            <a:pPr marL="342900" indent="-342900">
              <a:spcBef>
                <a:spcPct val="20000"/>
              </a:spcBef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Vaccine, treatment rolled out before election; economy rebounds; schools safely open</a:t>
            </a:r>
          </a:p>
          <a:p>
            <a:pPr marL="342900" indent="-342900">
              <a:spcBef>
                <a:spcPct val="20000"/>
              </a:spcBef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 choice between liberal socialists and law and order</a:t>
            </a:r>
          </a:p>
          <a:p>
            <a:pPr marL="342900" indent="-342900">
              <a:spcBef>
                <a:spcPct val="20000"/>
              </a:spcBef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Depress enthusiasm for Biden among Black voters; reassure voters over 65; Maximize evangelical turnout</a:t>
            </a:r>
          </a:p>
          <a:p>
            <a:pPr marL="342900" indent="-342900">
              <a:spcBef>
                <a:spcPct val="20000"/>
              </a:spcBef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Challenges for Democratic voters in certain suburban areas of toss-up states</a:t>
            </a:r>
          </a:p>
          <a:p>
            <a:pPr marL="342900" indent="-342900">
              <a:spcBef>
                <a:spcPct val="20000"/>
              </a:spcBef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Squeeze every last voter out of rural counties</a:t>
            </a:r>
          </a:p>
          <a:p>
            <a:pPr marL="342900" indent="-342900">
              <a:spcBef>
                <a:spcPct val="20000"/>
              </a:spcBef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Label Biden a typical politician, back to Washington business as usual</a:t>
            </a:r>
          </a:p>
          <a:p>
            <a:pPr marL="342900" indent="-342900">
              <a:spcBef>
                <a:spcPct val="20000"/>
              </a:spcBef>
              <a:buSzPct val="125000"/>
              <a:buFont typeface="Arial" panose="020B0604020202020204" pitchFamily="34" charset="0"/>
              <a:buChar char="•"/>
              <a:defRPr/>
            </a:pPr>
            <a:endParaRPr lang="en-US" sz="1200" u="sng" dirty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SzPct val="125000"/>
              <a:defRPr/>
            </a:pPr>
            <a:r>
              <a:rPr lang="en-US" sz="2400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How Biden Wins</a:t>
            </a:r>
          </a:p>
          <a:p>
            <a:pPr marL="342900" lvl="0" indent="-342900">
              <a:spcBef>
                <a:spcPct val="20000"/>
              </a:spcBef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Election is a referendum on Trump handling of COVID</a:t>
            </a:r>
          </a:p>
          <a:p>
            <a:pPr marL="342900" lvl="0" indent="-342900">
              <a:spcBef>
                <a:spcPct val="20000"/>
              </a:spcBef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Economy does not recover, no positive signs</a:t>
            </a:r>
          </a:p>
          <a:p>
            <a:pPr marL="342900" lvl="0" indent="-342900">
              <a:spcBef>
                <a:spcPct val="20000"/>
              </a:spcBef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Additional disclosures of COVID response mismanagement</a:t>
            </a:r>
          </a:p>
          <a:p>
            <a:pPr marL="342900" lvl="0" indent="-342900">
              <a:spcBef>
                <a:spcPct val="20000"/>
              </a:spcBef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Turn moderate “Romney Republicans” to Biden; switch older voters over 65 from Trump to Biden</a:t>
            </a:r>
          </a:p>
          <a:p>
            <a:pPr marL="342900" lvl="0" indent="-342900">
              <a:spcBef>
                <a:spcPct val="20000"/>
              </a:spcBef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Generate energy among young voters, minorities, suburban women – Supreme Court mobilization</a:t>
            </a:r>
          </a:p>
          <a:p>
            <a:pPr marL="342900" lvl="0" indent="-342900">
              <a:spcBef>
                <a:spcPct val="20000"/>
              </a:spcBef>
              <a:buSzPct val="125000"/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3EE56C-BC1C-475A-A782-D15F53083678}"/>
              </a:ext>
            </a:extLst>
          </p:cNvPr>
          <p:cNvSpPr/>
          <p:nvPr/>
        </p:nvSpPr>
        <p:spPr>
          <a:xfrm>
            <a:off x="194553" y="6257450"/>
            <a:ext cx="11739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SzPct val="125000"/>
              <a:defRPr/>
            </a:pP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Trump wants this to be a “choice” election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Biden needs it to be a referendum on Trump</a:t>
            </a:r>
            <a:endParaRPr lang="en-US" sz="2400" i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239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231218"/>
            <a:ext cx="121920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4475" y="322263"/>
            <a:ext cx="11845925" cy="7096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fr-FR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Will the Battle Be Won? The States in Play</a:t>
            </a:r>
            <a:endParaRPr lang="fr-FR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B9A5D3-7255-45D3-B883-B7DC842EE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0035" y="1951612"/>
            <a:ext cx="2114550" cy="31623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1DBD79-5B7A-4E6C-876E-B388215E8D7F}"/>
              </a:ext>
            </a:extLst>
          </p:cNvPr>
          <p:cNvSpPr/>
          <p:nvPr/>
        </p:nvSpPr>
        <p:spPr>
          <a:xfrm>
            <a:off x="8822007" y="5735240"/>
            <a:ext cx="2883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https://www.270towin.com/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11C51D-14DE-49ED-9B4F-30357D273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4164" y="1236663"/>
            <a:ext cx="6884997" cy="519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38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231218"/>
            <a:ext cx="121920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4475" y="322263"/>
            <a:ext cx="11845925" cy="7096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</a:t>
            </a:r>
            <a:r>
              <a:rPr lang="fr-FR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  <a:r>
              <a:rPr lang="fr-FR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Prior to </a:t>
            </a:r>
            <a:r>
              <a:rPr lang="fr-FR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Trump’s</a:t>
            </a:r>
            <a:r>
              <a:rPr lang="fr-FR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COVID Infection</a:t>
            </a:r>
            <a:endParaRPr lang="fr-FR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B9A5D3-7255-45D3-B883-B7DC842EE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0035" y="1951612"/>
            <a:ext cx="2114550" cy="31623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1DBD79-5B7A-4E6C-876E-B388215E8D7F}"/>
              </a:ext>
            </a:extLst>
          </p:cNvPr>
          <p:cNvSpPr/>
          <p:nvPr/>
        </p:nvSpPr>
        <p:spPr>
          <a:xfrm>
            <a:off x="8822007" y="5735240"/>
            <a:ext cx="2883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https://www.270towin.com/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51F86A-99DE-41B0-A16C-A69CD05643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901" y="1256240"/>
            <a:ext cx="7417101" cy="527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1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2AD4979D-1954-4D02-B386-A67214FAA7CA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1788" y="322263"/>
            <a:ext cx="117586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2038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2038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2038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2038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2038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2038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2038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2038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2038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Your Team in Washington, D.C.</a:t>
            </a:r>
          </a:p>
        </p:txBody>
      </p:sp>
      <p:sp>
        <p:nvSpPr>
          <p:cNvPr id="11267" name="Rectangle 5">
            <a:extLst>
              <a:ext uri="{FF2B5EF4-FFF2-40B4-BE49-F238E27FC236}">
                <a16:creationId xmlns:a16="http://schemas.microsoft.com/office/drawing/2014/main" id="{12A2C25B-2BD5-46C9-9954-4D2003D0FDA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965450" y="1843088"/>
            <a:ext cx="9226550" cy="497363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20000"/>
              </a:spcBef>
              <a:buClr>
                <a:srgbClr val="000000"/>
              </a:buClr>
              <a:buSzPct val="125000"/>
              <a:defRPr/>
            </a:pPr>
            <a:r>
              <a:rPr lang="en-US"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203864"/>
                </a:solidFill>
                <a:latin typeface="Times New Roman" pitchFamily="18" charset="0"/>
                <a:ea typeface="Times New Roman"/>
                <a:cs typeface="Times New Roman" panose="02020603050405020304" pitchFamily="18" charset="0"/>
                <a:sym typeface="Wingdings"/>
              </a:rPr>
              <a:t>Lobbying Firm – The Franklin Partnership, LLC</a:t>
            </a:r>
          </a:p>
          <a:p>
            <a:pPr marL="685782" lvl="1" indent="-342900" eaLnBrk="1" fontAlgn="auto" hangingPunct="1">
              <a:spcBef>
                <a:spcPct val="20000"/>
              </a:spcBef>
              <a:buClr>
                <a:srgbClr val="203864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203864"/>
                </a:solidFill>
                <a:latin typeface="Times New Roman" pitchFamily="18" charset="0"/>
                <a:ea typeface="ＭＳ Ｐゴシック" pitchFamily="124" charset="-128"/>
                <a:cs typeface="Times New Roman" panose="02020603050405020304" pitchFamily="18" charset="0"/>
                <a:sym typeface="Wingdings"/>
              </a:rPr>
              <a:t>Bi-partisan Washington, D.C.-based government relations firm</a:t>
            </a:r>
          </a:p>
          <a:p>
            <a:pPr marL="685782" lvl="1" indent="-342900" eaLnBrk="1" fontAlgn="auto" hangingPunct="1">
              <a:spcBef>
                <a:spcPct val="20000"/>
              </a:spcBef>
              <a:buClr>
                <a:srgbClr val="203864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203864"/>
                </a:solidFill>
                <a:latin typeface="Times New Roman" pitchFamily="18" charset="0"/>
                <a:ea typeface="ＭＳ Ｐゴシック" pitchFamily="124" charset="-128"/>
                <a:cs typeface="Times New Roman" panose="02020603050405020304" pitchFamily="18" charset="0"/>
                <a:sym typeface="Wingdings"/>
              </a:rPr>
              <a:t>Representing manufacturing industry since 2002</a:t>
            </a:r>
          </a:p>
          <a:p>
            <a:pPr marL="685782" lvl="1" indent="-342900" eaLnBrk="1" fontAlgn="auto" hangingPunct="1">
              <a:spcBef>
                <a:spcPct val="20000"/>
              </a:spcBef>
              <a:buClr>
                <a:srgbClr val="203864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203864"/>
                </a:solidFill>
                <a:latin typeface="Times New Roman" pitchFamily="18" charset="0"/>
                <a:ea typeface="ＭＳ Ｐゴシック" pitchFamily="124" charset="-128"/>
                <a:cs typeface="Times New Roman" panose="02020603050405020304" pitchFamily="18" charset="0"/>
                <a:sym typeface="Wingdings"/>
              </a:rPr>
              <a:t>Clients include: manufacturing associations, defense contractors, hospitals, cities</a:t>
            </a:r>
            <a:br>
              <a:rPr lang="en-US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203864"/>
                </a:solidFill>
                <a:latin typeface="Times New Roman" pitchFamily="18" charset="0"/>
                <a:ea typeface="ＭＳ Ｐゴシック" pitchFamily="124" charset="-128"/>
                <a:cs typeface="Times New Roman" panose="02020603050405020304" pitchFamily="18" charset="0"/>
                <a:sym typeface="Wingdings"/>
              </a:rPr>
            </a:br>
            <a:endParaRPr lang="en-US" sz="2000" kern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203864"/>
              </a:solidFill>
              <a:latin typeface="Times New Roman" pitchFamily="18" charset="0"/>
              <a:ea typeface="ＭＳ Ｐゴシック" pitchFamily="124" charset="-128"/>
              <a:cs typeface="Times New Roman" panose="02020603050405020304" pitchFamily="18" charset="0"/>
              <a:sym typeface="Wingdings"/>
            </a:endParaRPr>
          </a:p>
          <a:p>
            <a:pPr marL="685782" lvl="1" indent="-342900" eaLnBrk="1" fontAlgn="auto" hangingPunct="1">
              <a:spcBef>
                <a:spcPct val="20000"/>
              </a:spcBef>
              <a:buClr>
                <a:srgbClr val="203864"/>
              </a:buClr>
              <a:buSzPct val="125000"/>
              <a:buFont typeface="Arial" panose="020B0604020202020204" pitchFamily="34" charset="0"/>
              <a:buChar char="•"/>
              <a:defRPr/>
            </a:pPr>
            <a:endParaRPr lang="en-US" sz="700" ker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ＭＳ Ｐゴシック" pitchFamily="124" charset="-128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20000"/>
              </a:spcBef>
              <a:buClr>
                <a:srgbClr val="000000"/>
              </a:buClr>
              <a:buSzPct val="125000"/>
              <a:defRPr/>
            </a:pPr>
            <a:r>
              <a:rPr lang="en-US"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203864"/>
                </a:solidFill>
                <a:latin typeface="Times New Roman" pitchFamily="18" charset="0"/>
                <a:ea typeface="Times New Roman"/>
                <a:cs typeface="Times New Roman" panose="02020603050405020304" pitchFamily="18" charset="0"/>
                <a:sym typeface="Wingdings"/>
              </a:rPr>
              <a:t>Strategic Communications Firm – Policy Resolution Group at Bracewell</a:t>
            </a:r>
          </a:p>
          <a:p>
            <a:pPr marL="685782" lvl="1" indent="-342900" eaLnBrk="1" fontAlgn="auto" hangingPunct="1">
              <a:spcBef>
                <a:spcPct val="20000"/>
              </a:spcBef>
              <a:buClr>
                <a:srgbClr val="203864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203864"/>
                </a:solidFill>
                <a:latin typeface="Times New Roman" pitchFamily="18" charset="0"/>
                <a:ea typeface="Times New Roman"/>
                <a:cs typeface="Times New Roman" panose="02020603050405020304" pitchFamily="18" charset="0"/>
                <a:sym typeface="Wingdings"/>
              </a:rPr>
              <a:t>Wash, D.C.-based public affairs &amp; strategic communications consultants</a:t>
            </a:r>
          </a:p>
          <a:p>
            <a:pPr marL="685782" lvl="1" indent="-342900" eaLnBrk="1" fontAlgn="auto" hangingPunct="1">
              <a:spcBef>
                <a:spcPct val="20000"/>
              </a:spcBef>
              <a:buClr>
                <a:srgbClr val="203864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203864"/>
                </a:solidFill>
                <a:latin typeface="Times New Roman" pitchFamily="18" charset="0"/>
                <a:ea typeface="Times New Roman"/>
                <a:cs typeface="Times New Roman" panose="02020603050405020304" pitchFamily="18" charset="0"/>
                <a:sym typeface="Wingdings"/>
              </a:rPr>
              <a:t>Promote NTMA and PMA in print, digital and other media</a:t>
            </a:r>
          </a:p>
          <a:p>
            <a:pPr marL="685782" lvl="1" indent="-342900" eaLnBrk="1" fontAlgn="auto" hangingPunct="1">
              <a:spcBef>
                <a:spcPct val="20000"/>
              </a:spcBef>
              <a:buClr>
                <a:srgbClr val="203864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203864"/>
                </a:solidFill>
                <a:latin typeface="Times New Roman" pitchFamily="18" charset="0"/>
                <a:ea typeface="Times New Roman"/>
                <a:cs typeface="Times New Roman" panose="02020603050405020304" pitchFamily="18" charset="0"/>
                <a:sym typeface="Wingdings"/>
              </a:rPr>
              <a:t>Support Franklin Partnership government relations efforts by designing</a:t>
            </a:r>
            <a:br>
              <a:rPr lang="en-US" sz="2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203864"/>
                </a:solidFill>
                <a:latin typeface="Times New Roman" pitchFamily="18" charset="0"/>
                <a:ea typeface="Times New Roman"/>
                <a:cs typeface="Times New Roman" panose="02020603050405020304" pitchFamily="18" charset="0"/>
                <a:sym typeface="Wingdings"/>
              </a:rPr>
            </a:br>
            <a:r>
              <a:rPr lang="en-US" sz="2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203864"/>
                </a:solidFill>
                <a:latin typeface="Times New Roman" pitchFamily="18" charset="0"/>
                <a:ea typeface="Times New Roman"/>
                <a:cs typeface="Times New Roman" panose="02020603050405020304" pitchFamily="18" charset="0"/>
                <a:sym typeface="Wingdings"/>
              </a:rPr>
              <a:t>and implementing coordinated strategic communications strategy</a:t>
            </a:r>
          </a:p>
          <a:p>
            <a:pPr marL="685782" lvl="1" indent="-342900" eaLnBrk="1" fontAlgn="auto" hangingPunct="1">
              <a:spcBef>
                <a:spcPct val="20000"/>
              </a:spcBef>
              <a:buClr>
                <a:srgbClr val="203864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203864"/>
                </a:solidFill>
                <a:latin typeface="Times New Roman" pitchFamily="18" charset="0"/>
                <a:ea typeface="Times New Roman"/>
                <a:cs typeface="Times New Roman" panose="02020603050405020304" pitchFamily="18" charset="0"/>
                <a:sym typeface="Wingdings"/>
              </a:rPr>
              <a:t>Representing metalworking industry since 2003</a:t>
            </a:r>
          </a:p>
          <a:p>
            <a:pPr marL="685782" lvl="1" indent="-342900" eaLnBrk="1" fontAlgn="auto" hangingPunct="1">
              <a:spcBef>
                <a:spcPct val="20000"/>
              </a:spcBef>
              <a:buClr>
                <a:srgbClr val="203864"/>
              </a:buClr>
              <a:buSzPct val="125000"/>
              <a:buFont typeface="Arial" panose="020B0604020202020204" pitchFamily="34" charset="0"/>
              <a:buChar char="•"/>
              <a:defRPr/>
            </a:pPr>
            <a:endParaRPr lang="en-US" sz="200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anose="02020603050405020304" pitchFamily="18" charset="0"/>
            </a:endParaRPr>
          </a:p>
          <a:p>
            <a:pPr marL="342882" lvl="1" algn="just" eaLnBrk="1" fontAlgn="auto" hangingPunct="1">
              <a:spcBef>
                <a:spcPct val="20000"/>
              </a:spcBef>
              <a:buClr>
                <a:srgbClr val="203864"/>
              </a:buClr>
              <a:buSzPct val="125000"/>
              <a:defRPr/>
            </a:pPr>
            <a:r>
              <a:rPr lang="en-US" sz="2000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203864"/>
                </a:solidFill>
                <a:latin typeface="Times New Roman" pitchFamily="18" charset="0"/>
                <a:ea typeface="Times New Roman"/>
                <a:cs typeface="Times New Roman" panose="02020603050405020304" pitchFamily="18" charset="0"/>
                <a:sym typeface="Wingdings"/>
              </a:rPr>
              <a:t>			Nothing contained in here shall be deemed legal advice.</a:t>
            </a:r>
          </a:p>
        </p:txBody>
      </p:sp>
      <p:pic>
        <p:nvPicPr>
          <p:cNvPr id="11268" name="Picture 1">
            <a:extLst>
              <a:ext uri="{FF2B5EF4-FFF2-40B4-BE49-F238E27FC236}">
                <a16:creationId xmlns:a16="http://schemas.microsoft.com/office/drawing/2014/main" id="{4C9291CD-1E41-4ABB-89F0-9384C029C796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4576763"/>
            <a:ext cx="2306637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>
            <a:extLst>
              <a:ext uri="{FF2B5EF4-FFF2-40B4-BE49-F238E27FC236}">
                <a16:creationId xmlns:a16="http://schemas.microsoft.com/office/drawing/2014/main" id="{42A921CC-2F59-4816-9F39-339250EDDF9C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036763"/>
            <a:ext cx="247967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231218"/>
            <a:ext cx="121920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4475" y="322263"/>
            <a:ext cx="11845925" cy="7096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</a:t>
            </a:r>
            <a:r>
              <a:rPr lang="fr-FR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  <a:r>
              <a:rPr lang="fr-FR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Following </a:t>
            </a:r>
            <a:r>
              <a:rPr lang="fr-FR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Trump’s</a:t>
            </a:r>
            <a:r>
              <a:rPr lang="fr-FR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COVID Infection</a:t>
            </a:r>
            <a:endParaRPr lang="fr-FR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B9A5D3-7255-45D3-B883-B7DC842EE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0035" y="1951612"/>
            <a:ext cx="2114550" cy="31623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1DBD79-5B7A-4E6C-876E-B388215E8D7F}"/>
              </a:ext>
            </a:extLst>
          </p:cNvPr>
          <p:cNvSpPr/>
          <p:nvPr/>
        </p:nvSpPr>
        <p:spPr>
          <a:xfrm>
            <a:off x="8744328" y="5735240"/>
            <a:ext cx="29612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https://www.270towin.com/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of Oct 7, 20202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2:14pm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64132A-A2C6-46B7-8B98-EBD3564F59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9778" y="1236663"/>
            <a:ext cx="7263621" cy="550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56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231218"/>
            <a:ext cx="121920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4475" y="322263"/>
            <a:ext cx="11845925" cy="7096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fr-FR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Polls</a:t>
            </a:r>
            <a:r>
              <a:rPr lang="fr-FR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the </a:t>
            </a:r>
            <a:r>
              <a:rPr lang="fr-FR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Closest</a:t>
            </a:r>
            <a:r>
              <a:rPr lang="fr-FR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 Days </a:t>
            </a:r>
            <a:r>
              <a:rPr lang="fr-FR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r-FR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Nov. 3</a:t>
            </a:r>
            <a:endParaRPr lang="fr-FR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6387A6-500D-469C-89E9-234C9399F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855" y="1122920"/>
            <a:ext cx="8388159" cy="565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33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152400"/>
            <a:ext cx="121920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8713" y="322263"/>
            <a:ext cx="11921687" cy="7096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Senate</a:t>
            </a:r>
            <a:r>
              <a:rPr lang="fr-FR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  <a:r>
              <a:rPr lang="fr-FR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fr-FR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Currently</a:t>
            </a:r>
            <a:r>
              <a:rPr lang="fr-FR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 GOP – 47 </a:t>
            </a:r>
            <a:r>
              <a:rPr lang="fr-FR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Democrats</a:t>
            </a:r>
            <a:endParaRPr lang="fr-FR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60371" y="1658174"/>
            <a:ext cx="4287385" cy="4598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25000"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If Biden wins, Democrats must net 3 Senate seats to take control</a:t>
            </a:r>
          </a:p>
          <a:p>
            <a:pPr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25000"/>
              <a:defRPr/>
            </a:pPr>
            <a:endParaRPr lang="en-US" sz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25000"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If Trump wins, Democrats must net 4 seats to take control</a:t>
            </a:r>
          </a:p>
          <a:p>
            <a:pPr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25000"/>
              <a:defRPr/>
            </a:pPr>
            <a:endParaRPr lang="en-US" sz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25000"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Democrats likely lose Alabama, hold Michigan</a:t>
            </a:r>
          </a:p>
          <a:p>
            <a:pPr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25000"/>
              <a:defRPr/>
            </a:pPr>
            <a:endParaRPr lang="en-US" sz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25000"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GOP likely loses AZ and CO</a:t>
            </a:r>
          </a:p>
          <a:p>
            <a:pPr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25000"/>
              <a:defRPr/>
            </a:pPr>
            <a:endParaRPr lang="en-US" sz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25000"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Democrats need 3 of: MT, IA, GA, NC, ME if Trump wins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0046FF-1FF2-4767-A72F-DE672180A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40" y="1201738"/>
            <a:ext cx="6900784" cy="525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56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152400"/>
            <a:ext cx="121920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8713" y="322263"/>
            <a:ext cx="11921687" cy="7096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Colorado </a:t>
            </a:r>
            <a:r>
              <a:rPr lang="fr-FR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Senate</a:t>
            </a:r>
            <a:r>
              <a:rPr lang="fr-FR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Race: </a:t>
            </a:r>
            <a:r>
              <a:rPr lang="fr-FR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Rated</a:t>
            </a:r>
            <a:r>
              <a:rPr lang="fr-FR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fr-FR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Leans</a:t>
            </a:r>
            <a:r>
              <a:rPr lang="fr-FR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Demcrat</a:t>
            </a:r>
            <a:endParaRPr lang="fr-FR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6221C6-30C7-45AA-8511-ABC29E6E6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24" y="1277937"/>
            <a:ext cx="6296025" cy="5257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040CB9-F647-44AA-84A2-E5F18B4E1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3785" y="1277937"/>
            <a:ext cx="3982017" cy="527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75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152400"/>
            <a:ext cx="121920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8713" y="322263"/>
            <a:ext cx="11921687" cy="7096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CO-03: Rep. </a:t>
            </a:r>
            <a:r>
              <a:rPr lang="fr-FR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Tipton</a:t>
            </a:r>
            <a:r>
              <a:rPr lang="fr-FR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Retiring</a:t>
            </a:r>
            <a:r>
              <a:rPr lang="fr-FR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fr-FR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Leans</a:t>
            </a:r>
            <a:r>
              <a:rPr lang="fr-FR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GOP</a:t>
            </a:r>
            <a:endParaRPr lang="fr-FR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C18FE8-71B5-476A-B717-64F9F16D9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75" y="1526914"/>
            <a:ext cx="5851545" cy="46429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71B6339-47A0-4F24-A2ED-C7531CA0B848}"/>
              </a:ext>
            </a:extLst>
          </p:cNvPr>
          <p:cNvSpPr/>
          <p:nvPr/>
        </p:nvSpPr>
        <p:spPr>
          <a:xfrm>
            <a:off x="6769288" y="1265862"/>
            <a:ext cx="5001905" cy="151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Trump won this Congressional District 52% - 40%</a:t>
            </a:r>
            <a:endParaRPr lang="en-US" sz="22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In 2018, Tipton defeated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Mitsch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Bush 51.5% - 43.6%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93A047-B532-4052-ABFF-127BF14F0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288" y="5131661"/>
            <a:ext cx="4895137" cy="16020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31883C-AFAA-45E2-88FE-7F2A8EFB9E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1856" y="2972299"/>
            <a:ext cx="381000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87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152400"/>
            <a:ext cx="121920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8713" y="322263"/>
            <a:ext cx="11921687" cy="7096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fr-FR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All </a:t>
            </a:r>
            <a:r>
              <a:rPr lang="fr-FR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Tired</a:t>
            </a:r>
            <a:r>
              <a:rPr lang="fr-FR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Politics</a:t>
            </a:r>
            <a:r>
              <a:rPr lang="fr-FR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fr-FR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73781F-5111-47DB-AD32-548909DEC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126" y="1163822"/>
            <a:ext cx="9074202" cy="554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190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152400"/>
            <a:ext cx="121920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67457" y="310151"/>
            <a:ext cx="11921687" cy="7096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3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fr-FR" sz="39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Politics</a:t>
            </a:r>
            <a:r>
              <a:rPr lang="fr-FR" sz="3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Drives Policy </a:t>
            </a:r>
            <a:r>
              <a:rPr lang="fr-FR" sz="39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fr-FR" sz="3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Affects </a:t>
            </a:r>
            <a:r>
              <a:rPr lang="fr-FR" sz="39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fr-FR" sz="3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Jobs, Lives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94553" y="1361448"/>
            <a:ext cx="1199744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Make sure businesses don’t react too quickly to COVID 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proposals</a:t>
            </a:r>
          </a:p>
          <a:p>
            <a:pPr marL="514350" indent="-51435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Understand realities of proposals becoming law, manage expectations</a:t>
            </a:r>
          </a:p>
          <a:p>
            <a:pPr marL="514350" indent="-51435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Know what a President can do, recognize when Congress must act</a:t>
            </a:r>
          </a:p>
          <a:p>
            <a:pPr marL="514350" indent="-51435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25000"/>
              <a:buFont typeface="Arial" pitchFamily="34" charset="0"/>
              <a:buChar char="•"/>
              <a:defRPr/>
            </a:pPr>
            <a:endParaRPr lang="en-US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Trump likely content with status quo on trade, tariffs, China after elections</a:t>
            </a:r>
          </a:p>
          <a:p>
            <a:pPr marL="514350" indent="-51435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Do not expect much change toward China under Biden on tariffs</a:t>
            </a:r>
          </a:p>
          <a:p>
            <a:pPr marL="514350" indent="-51435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Biden will quickly seek to address disputes with Europe, remove tariffs</a:t>
            </a:r>
          </a:p>
          <a:p>
            <a:pPr marL="514350" indent="-51435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25000"/>
              <a:buFont typeface="Arial" pitchFamily="34" charset="0"/>
              <a:buChar char="•"/>
              <a:defRPr/>
            </a:pPr>
            <a:endParaRPr lang="en-US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Even if Trump wins, he will likely need Democrats on 2021, 2022 expiring tax provisions</a:t>
            </a:r>
          </a:p>
          <a:p>
            <a:pPr marL="514350" indent="-51435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Biden will be under tremendous pressure to undo tax law, expect increase in some rates</a:t>
            </a:r>
          </a:p>
          <a:p>
            <a:pPr marL="514350" indent="-51435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25000"/>
              <a:buFont typeface="Arial" pitchFamily="34" charset="0"/>
              <a:buChar char="•"/>
              <a:defRPr/>
            </a:pPr>
            <a:endParaRPr lang="en-US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If voters see election as referendum on Trump handling of COVID, Biden likely wins</a:t>
            </a:r>
          </a:p>
        </p:txBody>
      </p:sp>
    </p:spTree>
    <p:extLst>
      <p:ext uri="{BB962C8B-B14F-4D97-AF65-F5344CB8AC3E}">
        <p14:creationId xmlns:p14="http://schemas.microsoft.com/office/powerpoint/2010/main" val="4135649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ctrTitle"/>
          </p:nvPr>
        </p:nvSpPr>
        <p:spPr>
          <a:xfrm>
            <a:off x="1500188" y="496888"/>
            <a:ext cx="9144000" cy="1055687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Questions?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703888"/>
            <a:ext cx="12192000" cy="1154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535113" y="1571625"/>
            <a:ext cx="9144000" cy="32956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600" dirty="0">
              <a:solidFill>
                <a:schemeClr val="bg1"/>
              </a:solidFill>
              <a:latin typeface="Times New Roman" pitchFamily="18" charset="0"/>
              <a:ea typeface="ＭＳ Ｐゴシック" pitchFamily="124" charset="-128"/>
              <a:cs typeface="Times New Roman" pitchFamily="18" charset="0"/>
            </a:endParaRPr>
          </a:p>
          <a:p>
            <a:pPr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ＭＳ Ｐゴシック" pitchFamily="124" charset="-128"/>
                <a:cs typeface="Times New Roman" pitchFamily="18" charset="0"/>
              </a:rPr>
              <a:t>Omar S. Nashashibi,</a:t>
            </a:r>
          </a:p>
          <a:p>
            <a:pPr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ＭＳ Ｐゴシック" pitchFamily="124" charset="-128"/>
                <a:cs typeface="Times New Roman" pitchFamily="18" charset="0"/>
              </a:rPr>
              <a:t>Founding Partner</a:t>
            </a:r>
          </a:p>
          <a:p>
            <a:pPr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600" dirty="0">
              <a:solidFill>
                <a:schemeClr val="bg1"/>
              </a:solidFill>
              <a:latin typeface="Times New Roman" pitchFamily="18" charset="0"/>
              <a:ea typeface="ＭＳ Ｐゴシック" pitchFamily="124" charset="-128"/>
              <a:cs typeface="Times New Roman" pitchFamily="18" charset="0"/>
            </a:endParaRPr>
          </a:p>
          <a:p>
            <a:pPr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ＭＳ Ｐゴシック" pitchFamily="124" charset="-128"/>
                <a:cs typeface="Times New Roman" pitchFamily="18" charset="0"/>
              </a:rPr>
              <a:t>The Franklin Partnership, LLC</a:t>
            </a:r>
          </a:p>
          <a:p>
            <a:pPr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ＭＳ Ｐゴシック" pitchFamily="124" charset="-128"/>
                <a:cs typeface="Times New Roman" pitchFamily="18" charset="0"/>
              </a:rPr>
              <a:t>Omar@franklinpartnership.com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ea typeface="ＭＳ Ｐゴシック" pitchFamily="124" charset="-128"/>
              <a:cs typeface="Times New Roman" pitchFamily="18" charset="0"/>
            </a:endParaRPr>
          </a:p>
          <a:p>
            <a:pPr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3922BB00-6F60-4843-B56E-E8278A633FED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638" y="5807075"/>
            <a:ext cx="2311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747AF90-6B4E-4A91-955F-EB0760853BC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5824538"/>
            <a:ext cx="21510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1ADE64B7-4166-424A-9392-BE6B7A5F3A82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5851525"/>
            <a:ext cx="18430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206BEFB6-E24F-4082-A84E-39BA5294FFBE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1788" y="322263"/>
            <a:ext cx="117570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2038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2038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2038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2038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2038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2038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2038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2038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2038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More Resources: 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  <a:hlinkClick r:id="rId5"/>
              </a:rPr>
              <a:t>www.onevoiceinfo.org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5C831AFC-84BB-40D5-9A55-6A93C82265A2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1938"/>
            <a:ext cx="121920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2F606841-5A07-4316-AD7F-1F93E1C29288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1788" y="322263"/>
            <a:ext cx="117570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2038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2038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2038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2038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2038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2038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2038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2038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2038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NTMA/PMA Podcast – Subscribe Now!</a:t>
            </a:r>
          </a:p>
        </p:txBody>
      </p:sp>
      <p:pic>
        <p:nvPicPr>
          <p:cNvPr id="44035" name="Picture 2">
            <a:extLst>
              <a:ext uri="{FF2B5EF4-FFF2-40B4-BE49-F238E27FC236}">
                <a16:creationId xmlns:a16="http://schemas.microsoft.com/office/drawing/2014/main" id="{26961ACC-2B7B-4569-9374-76AA27FEA27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46188"/>
            <a:ext cx="5064125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Content Placeholder 5">
            <a:extLst>
              <a:ext uri="{FF2B5EF4-FFF2-40B4-BE49-F238E27FC236}">
                <a16:creationId xmlns:a16="http://schemas.microsoft.com/office/drawing/2014/main" id="{FA1917C7-A1BB-4DA2-B684-667D70DC8B28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65338" y="2322513"/>
            <a:ext cx="7832725" cy="522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2038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2038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2038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2038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2038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2038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2038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2038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2038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Available on: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br>
              <a:rPr lang="en-US" altLang="en-US" sz="3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Apple Podcasts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Google Podcasts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Spotify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Stitcher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Soundcloud</a:t>
            </a:r>
          </a:p>
        </p:txBody>
      </p:sp>
      <p:pic>
        <p:nvPicPr>
          <p:cNvPr id="44037" name="Picture 4">
            <a:extLst>
              <a:ext uri="{FF2B5EF4-FFF2-40B4-BE49-F238E27FC236}">
                <a16:creationId xmlns:a16="http://schemas.microsoft.com/office/drawing/2014/main" id="{49EA9C9B-7A3B-409F-9A7B-16C8A55A98DB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8" y="3316288"/>
            <a:ext cx="4302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5">
            <a:extLst>
              <a:ext uri="{FF2B5EF4-FFF2-40B4-BE49-F238E27FC236}">
                <a16:creationId xmlns:a16="http://schemas.microsoft.com/office/drawing/2014/main" id="{0694338B-AC08-4D90-95A3-493D4EAB38B6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25" y="3778250"/>
            <a:ext cx="60007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6">
            <a:extLst>
              <a:ext uri="{FF2B5EF4-FFF2-40B4-BE49-F238E27FC236}">
                <a16:creationId xmlns:a16="http://schemas.microsoft.com/office/drawing/2014/main" id="{2BA301F1-B759-4CB5-B6A7-0FC627D5E5D4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25" y="4337050"/>
            <a:ext cx="54451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8">
            <a:extLst>
              <a:ext uri="{FF2B5EF4-FFF2-40B4-BE49-F238E27FC236}">
                <a16:creationId xmlns:a16="http://schemas.microsoft.com/office/drawing/2014/main" id="{204A006B-E0B5-4608-913F-1254D602F7DC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4932363"/>
            <a:ext cx="1154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9">
            <a:extLst>
              <a:ext uri="{FF2B5EF4-FFF2-40B4-BE49-F238E27FC236}">
                <a16:creationId xmlns:a16="http://schemas.microsoft.com/office/drawing/2014/main" id="{9ED80C61-3F2E-48CF-98D1-8632D0E70D9E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5429250"/>
            <a:ext cx="1066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206BEFB6-E24F-4082-A84E-39BA5294FFBE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0407" y="303012"/>
            <a:ext cx="117570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2038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2038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2038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2038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2038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2038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2038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2038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2038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Rocky Mountain Virtual Mtg – Congressman Crow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BBB0C8-DB38-4171-BFF7-CE2B3B6A8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50" y="1234848"/>
            <a:ext cx="10172700" cy="39147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A0F7A2-EB19-40DD-BFB7-5B158B6449DA}"/>
              </a:ext>
            </a:extLst>
          </p:cNvPr>
          <p:cNvSpPr/>
          <p:nvPr/>
        </p:nvSpPr>
        <p:spPr>
          <a:xfrm>
            <a:off x="470049" y="4716283"/>
            <a:ext cx="11579162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/>
            </a:pPr>
            <a:endParaRPr lang="en-US" sz="3600" kern="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ＭＳ Ｐゴシック" pitchFamily="124" charset="-128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25000"/>
              <a:defRPr/>
            </a:pPr>
            <a:r>
              <a:rPr lang="en-US" sz="3600" kern="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ＭＳ Ｐゴシック" pitchFamily="124" charset="-128"/>
                <a:cs typeface="Times New Roman" panose="02020603050405020304" pitchFamily="18" charset="0"/>
              </a:rPr>
              <a:t>Tuesday, October 13 </a:t>
            </a:r>
            <a:r>
              <a:rPr lang="en-US" sz="3600" kern="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ＭＳ Ｐゴシック" pitchFamily="124" charset="-128"/>
                <a:cs typeface="Times New Roman" panose="02020603050405020304" pitchFamily="18" charset="0"/>
              </a:rPr>
              <a:t>1:00pm</a:t>
            </a:r>
            <a:r>
              <a:rPr lang="en-US" sz="3600" kern="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ＭＳ Ｐゴシック" pitchFamily="124" charset="-128"/>
                <a:cs typeface="Times New Roman" panose="02020603050405020304" pitchFamily="18" charset="0"/>
              </a:rPr>
              <a:t> Mountain</a:t>
            </a:r>
          </a:p>
          <a:p>
            <a:pPr algn="ctr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25000"/>
              <a:defRPr/>
            </a:pPr>
            <a:r>
              <a:rPr lang="en-US" sz="3600" kern="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ＭＳ Ｐゴシック" pitchFamily="124" charset="-128"/>
                <a:cs typeface="Times New Roman" panose="02020603050405020304" pitchFamily="18" charset="0"/>
              </a:rPr>
              <a:t>Contact Kaity - </a:t>
            </a:r>
            <a:r>
              <a:rPr lang="en-US" sz="3600" kern="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ＭＳ Ｐゴシック" pitchFamily="124" charset="-128"/>
                <a:cs typeface="Times New Roman" panose="02020603050405020304" pitchFamily="18" charset="0"/>
                <a:hlinkClick r:id="rId5"/>
              </a:rPr>
              <a:t>chapterexec@rmtma.org</a:t>
            </a:r>
            <a:r>
              <a:rPr lang="en-US" sz="3600" kern="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ＭＳ Ｐゴシック" pitchFamily="124" charset="-128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6313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152400"/>
            <a:ext cx="121920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4475" y="322263"/>
            <a:ext cx="11845925" cy="7096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of Washington – </a:t>
            </a:r>
            <a:r>
              <a:rPr lang="fr-FR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Tense</a:t>
            </a:r>
            <a:endParaRPr lang="fr-FR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6419" y="1236663"/>
            <a:ext cx="11579162" cy="5299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Pelosi and Trump have not spoken since October 16, 2019</a:t>
            </a:r>
          </a:p>
          <a:p>
            <a:pPr marL="514350" indent="-51435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25000"/>
              <a:buFont typeface="Arial" pitchFamily="34" charset="0"/>
              <a:buChar char="•"/>
              <a:defRPr/>
            </a:pPr>
            <a:endParaRPr lang="en-US" sz="1200" kern="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ＭＳ Ｐゴシック" pitchFamily="124" charset="-128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ＭＳ Ｐゴシック" pitchFamily="124" charset="-128"/>
                <a:cs typeface="Times New Roman" panose="02020603050405020304" pitchFamily="18" charset="0"/>
              </a:rPr>
              <a:t>Politics dictates process and drives policy</a:t>
            </a:r>
          </a:p>
          <a:p>
            <a:pPr marL="971550" lvl="1" indent="-51435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25000"/>
              <a:buFont typeface="Times New Roman" panose="02020603050405020304" pitchFamily="18" charset="0"/>
              <a:buChar char="-"/>
              <a:defRPr/>
            </a:pPr>
            <a:r>
              <a:rPr lang="en-US" sz="2000" kern="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ＭＳ Ｐゴシック" pitchFamily="124" charset="-128"/>
                <a:cs typeface="Times New Roman" panose="02020603050405020304" pitchFamily="18" charset="0"/>
              </a:rPr>
              <a:t>Who benefits politically from another bill? </a:t>
            </a:r>
          </a:p>
          <a:p>
            <a:pPr marL="1428750" lvl="2" indent="-51435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ＭＳ Ｐゴシック" pitchFamily="124" charset="-128"/>
                <a:cs typeface="Times New Roman" panose="02020603050405020304" pitchFamily="18" charset="0"/>
              </a:rPr>
              <a:t>President Trump’s reelection chances </a:t>
            </a:r>
          </a:p>
          <a:p>
            <a:pPr marL="1428750" lvl="2" indent="-51435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ＭＳ Ｐゴシック" pitchFamily="124" charset="-128"/>
                <a:cs typeface="Times New Roman" panose="02020603050405020304" pitchFamily="18" charset="0"/>
              </a:rPr>
              <a:t>5-6 vulnerable Senate Republicans as helps McConnell retain Senate control</a:t>
            </a:r>
          </a:p>
          <a:p>
            <a:pPr marL="1428750" lvl="2" indent="-51435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ＭＳ Ｐゴシック" pitchFamily="124" charset="-128"/>
                <a:cs typeface="Times New Roman" panose="02020603050405020304" pitchFamily="18" charset="0"/>
              </a:rPr>
              <a:t>15-20 moderate House Democrats in the 30 Congressional Districts that voted for Trump in 2016</a:t>
            </a:r>
          </a:p>
          <a:p>
            <a:pPr marL="971550" lvl="1" indent="-51435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25000"/>
              <a:buFont typeface="Times New Roman" panose="02020603050405020304" pitchFamily="18" charset="0"/>
              <a:buChar char="-"/>
              <a:defRPr/>
            </a:pPr>
            <a:r>
              <a:rPr lang="en-US" sz="2000" kern="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ＭＳ Ｐゴシック" pitchFamily="124" charset="-128"/>
                <a:cs typeface="Times New Roman" panose="02020603050405020304" pitchFamily="18" charset="0"/>
              </a:rPr>
              <a:t>Who does not benefit politically from another bill?</a:t>
            </a:r>
          </a:p>
          <a:p>
            <a:pPr marL="1428750" lvl="2" indent="-51435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ＭＳ Ｐゴシック" pitchFamily="124" charset="-128"/>
                <a:cs typeface="Times New Roman" panose="02020603050405020304" pitchFamily="18" charset="0"/>
              </a:rPr>
              <a:t>Joe Biden, Democrats who want to defeat President Trump and not hand him a victory days ahead of Nov. 3</a:t>
            </a:r>
          </a:p>
          <a:p>
            <a:pPr marL="1428750" lvl="2" indent="-51435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ＭＳ Ｐゴシック" pitchFamily="124" charset="-128"/>
                <a:cs typeface="Times New Roman" panose="02020603050405020304" pitchFamily="18" charset="0"/>
              </a:rPr>
              <a:t>Sen. Schumer who is poised to take control of the Senate if Democrats win doesn’t want to give GOP a win</a:t>
            </a:r>
          </a:p>
          <a:p>
            <a:pPr marL="514350" indent="-51435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25000"/>
              <a:buFont typeface="Arial" pitchFamily="34" charset="0"/>
              <a:buChar char="•"/>
              <a:defRPr/>
            </a:pPr>
            <a:endParaRPr lang="en-US" sz="1200" kern="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ＭＳ Ｐゴシック" pitchFamily="124" charset="-128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ＭＳ Ｐゴシック" pitchFamily="124" charset="-128"/>
                <a:cs typeface="Times New Roman" panose="02020603050405020304" pitchFamily="18" charset="0"/>
              </a:rPr>
              <a:t>Politics Aside, Policy Differences Remain but some agreement</a:t>
            </a:r>
          </a:p>
          <a:p>
            <a:pPr marL="971550" lvl="1" indent="-51435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25000"/>
              <a:buFont typeface="Times New Roman" panose="02020603050405020304" pitchFamily="18" charset="0"/>
              <a:buChar char="-"/>
              <a:defRPr/>
            </a:pPr>
            <a:r>
              <a:rPr lang="en-US" sz="2000" kern="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ＭＳ Ｐゴシック" pitchFamily="124" charset="-128"/>
                <a:cs typeface="Times New Roman" panose="02020603050405020304" pitchFamily="18" charset="0"/>
              </a:rPr>
              <a:t>Trump wants another round of stimulus checks to voters, Democrats agree but not as stand alone bill </a:t>
            </a:r>
          </a:p>
          <a:p>
            <a:pPr marL="971550" lvl="1" indent="-51435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25000"/>
              <a:buFont typeface="Times New Roman" panose="02020603050405020304" pitchFamily="18" charset="0"/>
              <a:buChar char="-"/>
              <a:defRPr/>
            </a:pPr>
            <a:r>
              <a:rPr lang="en-US" sz="2000" kern="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ＭＳ Ｐゴシック" pitchFamily="124" charset="-128"/>
                <a:cs typeface="Times New Roman" panose="02020603050405020304" pitchFamily="18" charset="0"/>
              </a:rPr>
              <a:t>Democrats want funding for state, local governments and schools, GOP opposes proposed levels</a:t>
            </a:r>
          </a:p>
          <a:p>
            <a:pPr marL="971550" lvl="1" indent="-51435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25000"/>
              <a:buFont typeface="Times New Roman" panose="02020603050405020304" pitchFamily="18" charset="0"/>
              <a:buChar char="-"/>
              <a:defRPr/>
            </a:pPr>
            <a:r>
              <a:rPr lang="en-US" sz="2000" kern="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ＭＳ Ｐゴシック" pitchFamily="124" charset="-128"/>
                <a:cs typeface="Times New Roman" panose="02020603050405020304" pitchFamily="18" charset="0"/>
              </a:rPr>
              <a:t>Largely agree on unemployment insurance, Paycheck Protection Program (PPP) loans; Second PPP</a:t>
            </a:r>
          </a:p>
        </p:txBody>
      </p:sp>
    </p:spTree>
    <p:extLst>
      <p:ext uri="{BB962C8B-B14F-4D97-AF65-F5344CB8AC3E}">
        <p14:creationId xmlns:p14="http://schemas.microsoft.com/office/powerpoint/2010/main" val="1430347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152400"/>
            <a:ext cx="121920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322263"/>
            <a:ext cx="12090400" cy="7096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Relief </a:t>
            </a:r>
            <a:r>
              <a:rPr lang="fr-FR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Legislation</a:t>
            </a:r>
            <a:r>
              <a:rPr lang="fr-FR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Next </a:t>
            </a:r>
            <a:r>
              <a:rPr lang="fr-FR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</a:t>
            </a:r>
            <a:r>
              <a:rPr lang="fr-FR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Scenarios</a:t>
            </a:r>
            <a:endParaRPr lang="fr-FR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620" y="1327498"/>
            <a:ext cx="11579162" cy="504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ＭＳ Ｐゴシック" pitchFamily="124" charset="-128"/>
                <a:cs typeface="Times New Roman" panose="02020603050405020304" pitchFamily="18" charset="0"/>
              </a:rPr>
              <a:t>President </a:t>
            </a:r>
            <a:r>
              <a:rPr lang="en-US" sz="2400" b="1" u="sng" kern="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ＭＳ Ｐゴシック" pitchFamily="124" charset="-128"/>
                <a:cs typeface="Times New Roman" panose="02020603050405020304" pitchFamily="18" charset="0"/>
              </a:rPr>
              <a:t>Trump re-elected, GOP holds Senate</a:t>
            </a:r>
            <a:r>
              <a:rPr lang="en-US" sz="2400" kern="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ＭＳ Ｐゴシック" pitchFamily="124" charset="-128"/>
                <a:cs typeface="Times New Roman" panose="02020603050405020304" pitchFamily="18" charset="0"/>
              </a:rPr>
              <a:t>: COVID-19 vote likely in December with robust “lame duck” legislative activity;</a:t>
            </a:r>
          </a:p>
          <a:p>
            <a:pPr marL="342900" indent="-34290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/>
            </a:pPr>
            <a:endParaRPr lang="en-US" sz="1200" kern="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ＭＳ Ｐゴシック" pitchFamily="124" charset="-128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ＭＳ Ｐゴシック" pitchFamily="124" charset="-128"/>
                <a:cs typeface="Times New Roman" panose="02020603050405020304" pitchFamily="18" charset="0"/>
              </a:rPr>
              <a:t>President </a:t>
            </a:r>
            <a:r>
              <a:rPr lang="en-US" sz="2400" b="1" u="sng" kern="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ＭＳ Ｐゴシック" pitchFamily="124" charset="-128"/>
                <a:cs typeface="Times New Roman" panose="02020603050405020304" pitchFamily="18" charset="0"/>
              </a:rPr>
              <a:t>Trump re-elected, Democrats win Senate</a:t>
            </a:r>
            <a:r>
              <a:rPr lang="en-US" sz="2400" kern="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ＭＳ Ｐゴシック" pitchFamily="124" charset="-128"/>
                <a:cs typeface="Times New Roman" panose="02020603050405020304" pitchFamily="18" charset="0"/>
              </a:rPr>
              <a:t>: McConnell tries to press through a vote, unclear Pelosi would allow COVID-19 bill as will have more leverage with a Democratic controlled Senate in 2021;</a:t>
            </a:r>
          </a:p>
          <a:p>
            <a:pPr marL="342900" indent="-34290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/>
            </a:pPr>
            <a:endParaRPr lang="en-US" sz="1200" kern="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ＭＳ Ｐゴシック" pitchFamily="124" charset="-128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ＭＳ Ｐゴシック" pitchFamily="124" charset="-128"/>
                <a:cs typeface="Times New Roman" panose="02020603050405020304" pitchFamily="18" charset="0"/>
              </a:rPr>
              <a:t>President </a:t>
            </a:r>
            <a:r>
              <a:rPr lang="en-US" sz="2400" b="1" u="sng" kern="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ＭＳ Ｐゴシック" pitchFamily="124" charset="-128"/>
                <a:cs typeface="Times New Roman" panose="02020603050405020304" pitchFamily="18" charset="0"/>
              </a:rPr>
              <a:t>Trump defeated, GOP holds Senate</a:t>
            </a:r>
            <a:r>
              <a:rPr lang="en-US" sz="2400" kern="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ＭＳ Ｐゴシック" pitchFamily="124" charset="-128"/>
                <a:cs typeface="Times New Roman" panose="02020603050405020304" pitchFamily="18" charset="0"/>
              </a:rPr>
              <a:t>: Depending on the President, Republicans will want to put their imprint on any final bills in the lame duck despite Speaker Pelosi wanting to wait for Biden swearing in, still a good chance of COVID-19 relief;</a:t>
            </a:r>
          </a:p>
          <a:p>
            <a:pPr marL="342900" indent="-34290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/>
            </a:pPr>
            <a:endParaRPr lang="en-US" sz="1200" kern="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ＭＳ Ｐゴシック" pitchFamily="124" charset="-128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ＭＳ Ｐゴシック" pitchFamily="124" charset="-128"/>
                <a:cs typeface="Times New Roman" panose="02020603050405020304" pitchFamily="18" charset="0"/>
              </a:rPr>
              <a:t>President </a:t>
            </a:r>
            <a:r>
              <a:rPr lang="en-US" sz="2400" b="1" u="sng" kern="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ＭＳ Ｐゴシック" pitchFamily="124" charset="-128"/>
                <a:cs typeface="Times New Roman" panose="02020603050405020304" pitchFamily="18" charset="0"/>
              </a:rPr>
              <a:t>Trump defeated, Democrats take Senate</a:t>
            </a:r>
            <a:r>
              <a:rPr lang="en-US" sz="2400" kern="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ＭＳ Ｐゴシック" pitchFamily="124" charset="-128"/>
                <a:cs typeface="Times New Roman" panose="02020603050405020304" pitchFamily="18" charset="0"/>
              </a:rPr>
              <a:t>: Little chance of a vote on COVID-19 relief bill as Democrats will have a “trifecta” – the White House, Senate, U.S. House and can write their own bill in late January/early February that includes “revenue raisers.”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4D7FDD-C6A5-45CF-881C-971932B72FB6}"/>
              </a:ext>
            </a:extLst>
          </p:cNvPr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9579294" y="6237899"/>
            <a:ext cx="1986957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98875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4DD35E-6506-4CAD-B034-F6DD0EAED570}"/>
              </a:ext>
            </a:extLst>
          </p:cNvPr>
          <p:cNvSpPr/>
          <p:nvPr/>
        </p:nvSpPr>
        <p:spPr>
          <a:xfrm>
            <a:off x="306419" y="1606057"/>
            <a:ext cx="11579162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25000"/>
              <a:defRPr/>
            </a:pPr>
            <a:r>
              <a:rPr lang="en-US" sz="3600" kern="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ＭＳ Ｐゴシック" pitchFamily="124" charset="-128"/>
                <a:cs typeface="Times New Roman" panose="02020603050405020304" pitchFamily="18" charset="0"/>
              </a:rPr>
              <a:t>Policy Outcomes Based on November Political Results</a:t>
            </a:r>
          </a:p>
          <a:p>
            <a:pPr marL="342900" indent="-342900" algn="ctr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/>
            </a:pPr>
            <a:endParaRPr lang="en-US" sz="3600" kern="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ＭＳ Ｐゴシック" pitchFamily="124" charset="-128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25000"/>
              <a:defRPr/>
            </a:pPr>
            <a:r>
              <a:rPr lang="en-US" sz="3600" kern="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ＭＳ Ｐゴシック" pitchFamily="124" charset="-128"/>
                <a:cs typeface="Times New Roman" panose="02020603050405020304" pitchFamily="18" charset="0"/>
              </a:rPr>
              <a:t>Scenarios for a second Trump term vs a Biden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220827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CEBD4FF-D8DA-46B4-8EC0-0EE81880B6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293849"/>
              </p:ext>
            </p:extLst>
          </p:nvPr>
        </p:nvGraphicFramePr>
        <p:xfrm>
          <a:off x="217294" y="1185866"/>
          <a:ext cx="11757412" cy="5342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5650">
                  <a:extLst>
                    <a:ext uri="{9D8B030D-6E8A-4147-A177-3AD203B41FA5}">
                      <a16:colId xmlns:a16="http://schemas.microsoft.com/office/drawing/2014/main" val="641436438"/>
                    </a:ext>
                  </a:extLst>
                </a:gridCol>
                <a:gridCol w="3779520">
                  <a:extLst>
                    <a:ext uri="{9D8B030D-6E8A-4147-A177-3AD203B41FA5}">
                      <a16:colId xmlns:a16="http://schemas.microsoft.com/office/drawing/2014/main" val="746771798"/>
                    </a:ext>
                  </a:extLst>
                </a:gridCol>
                <a:gridCol w="4452242">
                  <a:extLst>
                    <a:ext uri="{9D8B030D-6E8A-4147-A177-3AD203B41FA5}">
                      <a16:colId xmlns:a16="http://schemas.microsoft.com/office/drawing/2014/main" val="3259310189"/>
                    </a:ext>
                  </a:extLst>
                </a:gridCol>
              </a:tblGrid>
              <a:tr h="380625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Issue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Trump Administration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Biden Administration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417779"/>
                  </a:ext>
                </a:extLst>
              </a:tr>
              <a:tr h="380625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Higher Education 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Passes Congress if no vote in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Passes Congress if no vote in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226725"/>
                  </a:ext>
                </a:extLst>
              </a:tr>
              <a:tr h="417382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National Apprenticeship 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Battle with Congress over IRAPs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Bill passes by end of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266359"/>
                  </a:ext>
                </a:extLst>
              </a:tr>
              <a:tr h="380625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Industry Recognized Apprenticeship Program (IRAP)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Continue Standards Recognition Entity (SRE) certifications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Pause/cancel IRAP program or make significant changes to audit standards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975402"/>
                  </a:ext>
                </a:extLst>
              </a:tr>
              <a:tr h="380625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Job Training Funding/Grants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President’s Budget will continue to cut funding but will sign increased spending bills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Increased funding for MEPs, TAA, WIOA, CTE, minority/women/youth training grants; focus on unions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553908"/>
                  </a:ext>
                </a:extLst>
              </a:tr>
              <a:tr h="46615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College Transparency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Continue to publish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More interested in access to college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774246"/>
                  </a:ext>
                </a:extLst>
              </a:tr>
              <a:tr h="37795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Community Colleges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Continue to emphasize public-private partnerships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Increased role for community colleges in training and preparing students for 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578132"/>
                  </a:ext>
                </a:extLst>
              </a:tr>
              <a:tr h="47873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Industry Partnerships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Continue to emphasize public-private partnerships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Emphasize industry, association should partner with unions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50074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Work-based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Expand opportunities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Include livable wage requirement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839782"/>
                  </a:ext>
                </a:extLst>
              </a:tr>
              <a:tr h="43605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K-12 Curriculum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Continue business involvement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Focus on broadband access/learning tools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237574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AC80E94B-E549-4C76-8973-3B2D82A16840}"/>
              </a:ext>
            </a:extLst>
          </p:cNvPr>
          <p:cNvSpPr txBox="1">
            <a:spLocks/>
          </p:cNvSpPr>
          <p:nvPr/>
        </p:nvSpPr>
        <p:spPr>
          <a:xfrm>
            <a:off x="308126" y="152399"/>
            <a:ext cx="11757412" cy="829929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Trump vs. Biden: Job Training</a:t>
            </a:r>
          </a:p>
          <a:p>
            <a:pPr>
              <a:defRPr/>
            </a:pP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Significant policy changes require Congress to pass a bill likely with 60 Senate votes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253EFB9-1182-4DC1-8EA8-47DEDEE1C4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6426094"/>
            <a:ext cx="906006" cy="37626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70F5D7-5276-4482-9C94-4E00D5A63918}"/>
              </a:ext>
            </a:extLst>
          </p:cNvPr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30094" y="2695358"/>
            <a:ext cx="2549419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0C8847E-3592-4995-B74D-9947AEB26325}"/>
              </a:ext>
            </a:extLst>
          </p:cNvPr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>
            <a:off x="7630094" y="4699772"/>
            <a:ext cx="3451707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B2C188-4124-490D-A93F-4BFB4502EF8C}"/>
              </a:ext>
            </a:extLst>
          </p:cNvPr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>
            <a:off x="308126" y="5983563"/>
            <a:ext cx="1986957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A8406-1CE3-4AEC-8850-B7057CDA370C}"/>
              </a:ext>
            </a:extLst>
          </p:cNvPr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>
            <a:off x="308126" y="2241186"/>
            <a:ext cx="2562242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122677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</p:tagLst>
</file>

<file path=ppt/theme/theme1.xml><?xml version="1.0" encoding="utf-8"?>
<a:theme xmlns:a="http://schemas.openxmlformats.org/drawingml/2006/main" name="One Voice PPT Theme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e Voice PPT Theme 3" id="{7C694579-A391-4867-A009-A3F8C4735263}" vid="{F703A75B-3B32-4B6F-8896-0FD07408A05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One Voice</Template>
  <TotalTime>24539</TotalTime>
  <Words>2383</Words>
  <Application>Microsoft Office PowerPoint</Application>
  <PresentationFormat>Widescreen</PresentationFormat>
  <Paragraphs>357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Courier New</vt:lpstr>
      <vt:lpstr>Times New Roman</vt:lpstr>
      <vt:lpstr>Wingdings</vt:lpstr>
      <vt:lpstr>One Voice PPT Theme 3</vt:lpstr>
      <vt:lpstr>Custom Design</vt:lpstr>
      <vt:lpstr>An Update from Washington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Bracewell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Ross, Anya</dc:creator>
  <cp:lastModifiedBy>omar nashashibi</cp:lastModifiedBy>
  <cp:revision>1202</cp:revision>
  <dcterms:created xsi:type="dcterms:W3CDTF">2017-02-28T22:56:42Z</dcterms:created>
  <dcterms:modified xsi:type="dcterms:W3CDTF">2020-10-08T13:14:11Z</dcterms:modified>
</cp:coreProperties>
</file>