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0" r:id="rId2"/>
    <p:sldId id="279" r:id="rId3"/>
    <p:sldId id="306" r:id="rId4"/>
    <p:sldId id="299" r:id="rId5"/>
    <p:sldId id="317" r:id="rId6"/>
    <p:sldId id="311" r:id="rId7"/>
    <p:sldId id="307" r:id="rId8"/>
    <p:sldId id="286" r:id="rId9"/>
    <p:sldId id="302" r:id="rId10"/>
    <p:sldId id="301" r:id="rId11"/>
    <p:sldId id="310" r:id="rId12"/>
    <p:sldId id="308" r:id="rId13"/>
    <p:sldId id="304" r:id="rId14"/>
    <p:sldId id="303" r:id="rId15"/>
    <p:sldId id="312" r:id="rId16"/>
    <p:sldId id="315" r:id="rId17"/>
    <p:sldId id="316" r:id="rId18"/>
    <p:sldId id="314" r:id="rId19"/>
  </p:sldIdLst>
  <p:sldSz cx="9144000" cy="6858000" type="screen4x3"/>
  <p:notesSz cx="120396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p:cViewPr varScale="1">
        <p:scale>
          <a:sx n="81" d="100"/>
          <a:sy n="81" d="100"/>
        </p:scale>
        <p:origin x="127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52181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826" tIns="53913" rIns="107826" bIns="53913" numCol="1" anchor="t" anchorCtr="0" compatLnSpc="1">
            <a:prstTxWarp prst="textNoShape">
              <a:avLst/>
            </a:prstTxWarp>
          </a:bodyPr>
          <a:lstStyle>
            <a:lvl1pPr defTabSz="1077913">
              <a:defRPr sz="1400"/>
            </a:lvl1pPr>
          </a:lstStyle>
          <a:p>
            <a:endParaRPr lang="en-US" altLang="en-US"/>
          </a:p>
        </p:txBody>
      </p:sp>
      <p:sp>
        <p:nvSpPr>
          <p:cNvPr id="10243" name="Rectangle 3"/>
          <p:cNvSpPr>
            <a:spLocks noGrp="1" noChangeArrowheads="1"/>
          </p:cNvSpPr>
          <p:nvPr>
            <p:ph type="dt" sz="quarter" idx="1"/>
          </p:nvPr>
        </p:nvSpPr>
        <p:spPr bwMode="auto">
          <a:xfrm>
            <a:off x="6819900" y="0"/>
            <a:ext cx="52181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826" tIns="53913" rIns="107826" bIns="53913" numCol="1" anchor="t" anchorCtr="0" compatLnSpc="1">
            <a:prstTxWarp prst="textNoShape">
              <a:avLst/>
            </a:prstTxWarp>
          </a:bodyPr>
          <a:lstStyle>
            <a:lvl1pPr algn="r" defTabSz="1077913">
              <a:defRPr sz="1400"/>
            </a:lvl1pPr>
          </a:lstStyle>
          <a:p>
            <a:endParaRPr lang="en-US" altLang="en-US"/>
          </a:p>
        </p:txBody>
      </p:sp>
      <p:sp>
        <p:nvSpPr>
          <p:cNvPr id="10244" name="Rectangle 4"/>
          <p:cNvSpPr>
            <a:spLocks noGrp="1" noChangeArrowheads="1"/>
          </p:cNvSpPr>
          <p:nvPr>
            <p:ph type="ftr" sz="quarter" idx="2"/>
          </p:nvPr>
        </p:nvSpPr>
        <p:spPr bwMode="auto">
          <a:xfrm>
            <a:off x="0" y="6513513"/>
            <a:ext cx="52181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826" tIns="53913" rIns="107826" bIns="53913" numCol="1" anchor="b" anchorCtr="0" compatLnSpc="1">
            <a:prstTxWarp prst="textNoShape">
              <a:avLst/>
            </a:prstTxWarp>
          </a:bodyPr>
          <a:lstStyle>
            <a:lvl1pPr defTabSz="1077913">
              <a:defRPr sz="1400"/>
            </a:lvl1pPr>
          </a:lstStyle>
          <a:p>
            <a:endParaRPr lang="en-US" altLang="en-US"/>
          </a:p>
        </p:txBody>
      </p:sp>
      <p:sp>
        <p:nvSpPr>
          <p:cNvPr id="10245" name="Rectangle 5"/>
          <p:cNvSpPr>
            <a:spLocks noGrp="1" noChangeArrowheads="1"/>
          </p:cNvSpPr>
          <p:nvPr>
            <p:ph type="sldNum" sz="quarter" idx="3"/>
          </p:nvPr>
        </p:nvSpPr>
        <p:spPr bwMode="auto">
          <a:xfrm>
            <a:off x="6819900" y="6513513"/>
            <a:ext cx="52181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826" tIns="53913" rIns="107826" bIns="53913" numCol="1" anchor="b" anchorCtr="0" compatLnSpc="1">
            <a:prstTxWarp prst="textNoShape">
              <a:avLst/>
            </a:prstTxWarp>
          </a:bodyPr>
          <a:lstStyle>
            <a:lvl1pPr algn="r" defTabSz="1077913">
              <a:defRPr sz="1400"/>
            </a:lvl1pPr>
          </a:lstStyle>
          <a:p>
            <a:fld id="{915D8FB9-3102-421A-A4B8-0A89C56D452B}" type="slidenum">
              <a:rPr lang="en-US" altLang="en-US"/>
              <a:pPr/>
              <a:t>‹#›</a:t>
            </a:fld>
            <a:endParaRPr lang="en-US" altLang="en-US"/>
          </a:p>
        </p:txBody>
      </p:sp>
    </p:spTree>
    <p:extLst>
      <p:ext uri="{BB962C8B-B14F-4D97-AF65-F5344CB8AC3E}">
        <p14:creationId xmlns:p14="http://schemas.microsoft.com/office/powerpoint/2010/main" val="2237939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16525"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819900" y="0"/>
            <a:ext cx="5216525" cy="344488"/>
          </a:xfrm>
          <a:prstGeom prst="rect">
            <a:avLst/>
          </a:prstGeom>
        </p:spPr>
        <p:txBody>
          <a:bodyPr vert="horz" lIns="91440" tIns="45720" rIns="91440" bIns="45720" rtlCol="0"/>
          <a:lstStyle>
            <a:lvl1pPr algn="r">
              <a:defRPr sz="1200"/>
            </a:lvl1pPr>
          </a:lstStyle>
          <a:p>
            <a:fld id="{94F041A8-6CAF-4BB5-900A-841C1E091848}" type="datetimeFigureOut">
              <a:rPr lang="en-US" smtClean="0"/>
              <a:t>10/6/2020</a:t>
            </a:fld>
            <a:endParaRPr lang="en-US"/>
          </a:p>
        </p:txBody>
      </p:sp>
      <p:sp>
        <p:nvSpPr>
          <p:cNvPr id="4" name="Slide Image Placeholder 3"/>
          <p:cNvSpPr>
            <a:spLocks noGrp="1" noRot="1" noChangeAspect="1"/>
          </p:cNvSpPr>
          <p:nvPr>
            <p:ph type="sldImg" idx="2"/>
          </p:nvPr>
        </p:nvSpPr>
        <p:spPr>
          <a:xfrm>
            <a:off x="44767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03325" y="3300413"/>
            <a:ext cx="963295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16525"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819900" y="6513513"/>
            <a:ext cx="5216525" cy="344487"/>
          </a:xfrm>
          <a:prstGeom prst="rect">
            <a:avLst/>
          </a:prstGeom>
        </p:spPr>
        <p:txBody>
          <a:bodyPr vert="horz" lIns="91440" tIns="45720" rIns="91440" bIns="45720" rtlCol="0" anchor="b"/>
          <a:lstStyle>
            <a:lvl1pPr algn="r">
              <a:defRPr sz="1200"/>
            </a:lvl1pPr>
          </a:lstStyle>
          <a:p>
            <a:fld id="{CCDE8549-B451-4594-899D-C078672DC1AE}" type="slidenum">
              <a:rPr lang="en-US" smtClean="0"/>
              <a:t>‹#›</a:t>
            </a:fld>
            <a:endParaRPr lang="en-US"/>
          </a:p>
        </p:txBody>
      </p:sp>
    </p:spTree>
    <p:extLst>
      <p:ext uri="{BB962C8B-B14F-4D97-AF65-F5344CB8AC3E}">
        <p14:creationId xmlns:p14="http://schemas.microsoft.com/office/powerpoint/2010/main" val="11644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E8549-B451-4594-899D-C078672DC1AE}" type="slidenum">
              <a:rPr lang="en-US" smtClean="0"/>
              <a:t>2</a:t>
            </a:fld>
            <a:endParaRPr lang="en-US"/>
          </a:p>
        </p:txBody>
      </p:sp>
    </p:spTree>
    <p:extLst>
      <p:ext uri="{BB962C8B-B14F-4D97-AF65-F5344CB8AC3E}">
        <p14:creationId xmlns:p14="http://schemas.microsoft.com/office/powerpoint/2010/main" val="187456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LQ and talk about room for growth in the industry group on the Front Range</a:t>
            </a:r>
          </a:p>
        </p:txBody>
      </p:sp>
      <p:sp>
        <p:nvSpPr>
          <p:cNvPr id="4" name="Slide Number Placeholder 3"/>
          <p:cNvSpPr>
            <a:spLocks noGrp="1"/>
          </p:cNvSpPr>
          <p:nvPr>
            <p:ph type="sldNum" sz="quarter" idx="5"/>
          </p:nvPr>
        </p:nvSpPr>
        <p:spPr/>
        <p:txBody>
          <a:bodyPr/>
          <a:lstStyle/>
          <a:p>
            <a:fld id="{CCDE8549-B451-4594-899D-C078672DC1AE}" type="slidenum">
              <a:rPr lang="en-US" smtClean="0"/>
              <a:t>8</a:t>
            </a:fld>
            <a:endParaRPr lang="en-US"/>
          </a:p>
        </p:txBody>
      </p:sp>
    </p:spTree>
    <p:extLst>
      <p:ext uri="{BB962C8B-B14F-4D97-AF65-F5344CB8AC3E}">
        <p14:creationId xmlns:p14="http://schemas.microsoft.com/office/powerpoint/2010/main" val="303850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attention to the relationship between orange line and blue background on lower table</a:t>
            </a:r>
          </a:p>
        </p:txBody>
      </p:sp>
      <p:sp>
        <p:nvSpPr>
          <p:cNvPr id="4" name="Slide Number Placeholder 3"/>
          <p:cNvSpPr>
            <a:spLocks noGrp="1"/>
          </p:cNvSpPr>
          <p:nvPr>
            <p:ph type="sldNum" sz="quarter" idx="5"/>
          </p:nvPr>
        </p:nvSpPr>
        <p:spPr/>
        <p:txBody>
          <a:bodyPr/>
          <a:lstStyle/>
          <a:p>
            <a:fld id="{CCDE8549-B451-4594-899D-C078672DC1AE}" type="slidenum">
              <a:rPr lang="en-US" smtClean="0"/>
              <a:t>12</a:t>
            </a:fld>
            <a:endParaRPr lang="en-US"/>
          </a:p>
        </p:txBody>
      </p:sp>
    </p:spTree>
    <p:extLst>
      <p:ext uri="{BB962C8B-B14F-4D97-AF65-F5344CB8AC3E}">
        <p14:creationId xmlns:p14="http://schemas.microsoft.com/office/powerpoint/2010/main" val="90929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to the left shows competitors for all key production occupations, and the one on the right is machinists and welders. Note differing timeframes. I had to go 365 to be meaningful for machinists and welders.</a:t>
            </a:r>
          </a:p>
        </p:txBody>
      </p:sp>
      <p:sp>
        <p:nvSpPr>
          <p:cNvPr id="4" name="Slide Number Placeholder 3"/>
          <p:cNvSpPr>
            <a:spLocks noGrp="1"/>
          </p:cNvSpPr>
          <p:nvPr>
            <p:ph type="sldNum" sz="quarter" idx="5"/>
          </p:nvPr>
        </p:nvSpPr>
        <p:spPr/>
        <p:txBody>
          <a:bodyPr/>
          <a:lstStyle/>
          <a:p>
            <a:fld id="{CCDE8549-B451-4594-899D-C078672DC1AE}" type="slidenum">
              <a:rPr lang="en-US" smtClean="0"/>
              <a:t>15</a:t>
            </a:fld>
            <a:endParaRPr lang="en-US"/>
          </a:p>
        </p:txBody>
      </p:sp>
    </p:spTree>
    <p:extLst>
      <p:ext uri="{BB962C8B-B14F-4D97-AF65-F5344CB8AC3E}">
        <p14:creationId xmlns:p14="http://schemas.microsoft.com/office/powerpoint/2010/main" val="312019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EEEF93-3C8B-49F6-BE20-BEB089064801}" type="slidenum">
              <a:rPr lang="en-US" altLang="en-US"/>
              <a:pPr/>
              <a:t>‹#›</a:t>
            </a:fld>
            <a:endParaRPr lang="en-US" altLang="en-US"/>
          </a:p>
        </p:txBody>
      </p:sp>
    </p:spTree>
    <p:extLst>
      <p:ext uri="{BB962C8B-B14F-4D97-AF65-F5344CB8AC3E}">
        <p14:creationId xmlns:p14="http://schemas.microsoft.com/office/powerpoint/2010/main" val="362879549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A72592-9114-4C95-9592-AC81C659F07D}" type="slidenum">
              <a:rPr lang="en-US" altLang="en-US"/>
              <a:pPr/>
              <a:t>‹#›</a:t>
            </a:fld>
            <a:endParaRPr lang="en-US" altLang="en-US"/>
          </a:p>
        </p:txBody>
      </p:sp>
    </p:spTree>
    <p:extLst>
      <p:ext uri="{BB962C8B-B14F-4D97-AF65-F5344CB8AC3E}">
        <p14:creationId xmlns:p14="http://schemas.microsoft.com/office/powerpoint/2010/main" val="122621755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8F7CDD-6653-4EEF-BFBF-C9EDB2F5EB20}" type="slidenum">
              <a:rPr lang="en-US" altLang="en-US"/>
              <a:pPr/>
              <a:t>‹#›</a:t>
            </a:fld>
            <a:endParaRPr lang="en-US" altLang="en-US"/>
          </a:p>
        </p:txBody>
      </p:sp>
    </p:spTree>
    <p:extLst>
      <p:ext uri="{BB962C8B-B14F-4D97-AF65-F5344CB8AC3E}">
        <p14:creationId xmlns:p14="http://schemas.microsoft.com/office/powerpoint/2010/main" val="34055930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88DA60-DD4F-4E86-9EED-F1B123E03A32}" type="slidenum">
              <a:rPr lang="en-US" altLang="en-US"/>
              <a:pPr/>
              <a:t>‹#›</a:t>
            </a:fld>
            <a:endParaRPr lang="en-US" altLang="en-US"/>
          </a:p>
        </p:txBody>
      </p:sp>
    </p:spTree>
    <p:extLst>
      <p:ext uri="{BB962C8B-B14F-4D97-AF65-F5344CB8AC3E}">
        <p14:creationId xmlns:p14="http://schemas.microsoft.com/office/powerpoint/2010/main" val="171084273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55D510-656B-4639-96C2-EBC1EC82D9E5}" type="slidenum">
              <a:rPr lang="en-US" altLang="en-US"/>
              <a:pPr/>
              <a:t>‹#›</a:t>
            </a:fld>
            <a:endParaRPr lang="en-US" altLang="en-US"/>
          </a:p>
        </p:txBody>
      </p:sp>
    </p:spTree>
    <p:extLst>
      <p:ext uri="{BB962C8B-B14F-4D97-AF65-F5344CB8AC3E}">
        <p14:creationId xmlns:p14="http://schemas.microsoft.com/office/powerpoint/2010/main" val="422572806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AC0048-5859-4CC6-8EF2-6555C421E5CE}" type="slidenum">
              <a:rPr lang="en-US" altLang="en-US"/>
              <a:pPr/>
              <a:t>‹#›</a:t>
            </a:fld>
            <a:endParaRPr lang="en-US" altLang="en-US"/>
          </a:p>
        </p:txBody>
      </p:sp>
    </p:spTree>
    <p:extLst>
      <p:ext uri="{BB962C8B-B14F-4D97-AF65-F5344CB8AC3E}">
        <p14:creationId xmlns:p14="http://schemas.microsoft.com/office/powerpoint/2010/main" val="163374474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FF7240D-0F8F-4BA1-929A-D5DAF79908A6}" type="slidenum">
              <a:rPr lang="en-US" altLang="en-US"/>
              <a:pPr/>
              <a:t>‹#›</a:t>
            </a:fld>
            <a:endParaRPr lang="en-US" altLang="en-US"/>
          </a:p>
        </p:txBody>
      </p:sp>
    </p:spTree>
    <p:extLst>
      <p:ext uri="{BB962C8B-B14F-4D97-AF65-F5344CB8AC3E}">
        <p14:creationId xmlns:p14="http://schemas.microsoft.com/office/powerpoint/2010/main" val="32069031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3C07010-A058-4A54-86E3-6F5271A80869}" type="slidenum">
              <a:rPr lang="en-US" altLang="en-US"/>
              <a:pPr/>
              <a:t>‹#›</a:t>
            </a:fld>
            <a:endParaRPr lang="en-US" altLang="en-US"/>
          </a:p>
        </p:txBody>
      </p:sp>
    </p:spTree>
    <p:extLst>
      <p:ext uri="{BB962C8B-B14F-4D97-AF65-F5344CB8AC3E}">
        <p14:creationId xmlns:p14="http://schemas.microsoft.com/office/powerpoint/2010/main" val="422355846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87FEACF-12D0-4CF0-B067-5AE1EDB7A79E}" type="slidenum">
              <a:rPr lang="en-US" altLang="en-US"/>
              <a:pPr/>
              <a:t>‹#›</a:t>
            </a:fld>
            <a:endParaRPr lang="en-US" altLang="en-US"/>
          </a:p>
        </p:txBody>
      </p:sp>
    </p:spTree>
    <p:extLst>
      <p:ext uri="{BB962C8B-B14F-4D97-AF65-F5344CB8AC3E}">
        <p14:creationId xmlns:p14="http://schemas.microsoft.com/office/powerpoint/2010/main" val="165278388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67B2C68-D25D-41C1-B017-05D3F847402D}" type="slidenum">
              <a:rPr lang="en-US" altLang="en-US"/>
              <a:pPr/>
              <a:t>‹#›</a:t>
            </a:fld>
            <a:endParaRPr lang="en-US" altLang="en-US"/>
          </a:p>
        </p:txBody>
      </p:sp>
    </p:spTree>
    <p:extLst>
      <p:ext uri="{BB962C8B-B14F-4D97-AF65-F5344CB8AC3E}">
        <p14:creationId xmlns:p14="http://schemas.microsoft.com/office/powerpoint/2010/main" val="42378884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35E586-76EF-4B99-8113-A607D5675A1C}" type="slidenum">
              <a:rPr lang="en-US" altLang="en-US"/>
              <a:pPr/>
              <a:t>‹#›</a:t>
            </a:fld>
            <a:endParaRPr lang="en-US" altLang="en-US"/>
          </a:p>
        </p:txBody>
      </p:sp>
    </p:spTree>
    <p:extLst>
      <p:ext uri="{BB962C8B-B14F-4D97-AF65-F5344CB8AC3E}">
        <p14:creationId xmlns:p14="http://schemas.microsoft.com/office/powerpoint/2010/main" val="326002632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New ADW WIB Gray Swir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4FA23DD-8538-43D1-B808-62141B35DA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fontAlgn="base">
        <a:spcBef>
          <a:spcPct val="0"/>
        </a:spcBef>
        <a:spcAft>
          <a:spcPct val="0"/>
        </a:spcAft>
        <a:defRPr sz="4000" b="1" kern="1200">
          <a:solidFill>
            <a:srgbClr val="0054A4"/>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2pPr>
      <a:lvl3pPr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3pPr>
      <a:lvl4pPr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4pPr>
      <a:lvl5pPr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5pPr>
      <a:lvl6pPr marL="457200"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6pPr>
      <a:lvl7pPr marL="914400"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7pPr>
      <a:lvl8pPr marL="1371600"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8pPr>
      <a:lvl9pPr marL="1828800" algn="ctr" rtl="0" fontAlgn="base">
        <a:spcBef>
          <a:spcPct val="0"/>
        </a:spcBef>
        <a:spcAft>
          <a:spcPct val="0"/>
        </a:spcAft>
        <a:defRPr sz="4000" b="1">
          <a:solidFill>
            <a:srgbClr val="0054A4"/>
          </a:solidFill>
          <a:effectLst>
            <a:outerShdw blurRad="38100" dist="38100" dir="2700000" algn="tl">
              <a:srgbClr val="C0C0C0"/>
            </a:outerShdw>
          </a:effectLst>
          <a:latin typeface="Century Gothic" panose="020B0502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39" name="Picture 339" descr="Blue Intro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540" name="Picture 340" descr="ADW WIB"/>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495800" y="2022475"/>
            <a:ext cx="2362200" cy="720725"/>
          </a:xfrm>
          <a:prstGeom prst="rect">
            <a:avLst/>
          </a:prstGeom>
          <a:noFill/>
          <a:extLst>
            <a:ext uri="{909E8E84-426E-40DD-AFC4-6F175D3DCCD1}">
              <a14:hiddenFill xmlns:a14="http://schemas.microsoft.com/office/drawing/2010/main">
                <a:solidFill>
                  <a:srgbClr val="FFFFFF"/>
                </a:solidFill>
              </a14:hiddenFill>
            </a:ext>
          </a:extLst>
        </p:spPr>
      </p:pic>
      <p:sp>
        <p:nvSpPr>
          <p:cNvPr id="51541" name="Text Box 341"/>
          <p:cNvSpPr txBox="1">
            <a:spLocks noChangeArrowheads="1"/>
          </p:cNvSpPr>
          <p:nvPr/>
        </p:nvSpPr>
        <p:spPr bwMode="auto">
          <a:xfrm>
            <a:off x="228600" y="5105400"/>
            <a:ext cx="8915400" cy="91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70000"/>
              </a:lnSpc>
              <a:spcBef>
                <a:spcPct val="50000"/>
              </a:spcBef>
            </a:pPr>
            <a:r>
              <a:rPr lang="en-US" altLang="en-US" sz="2800" dirty="0">
                <a:solidFill>
                  <a:schemeClr val="bg1"/>
                </a:solidFill>
                <a:latin typeface="Century Gothic" panose="020B0502020202020204" pitchFamily="34" charset="0"/>
              </a:rPr>
              <a:t>Rocky Mountain Tooling &amp; Machining Association </a:t>
            </a:r>
          </a:p>
          <a:p>
            <a:pPr eaLnBrk="0" hangingPunct="0">
              <a:lnSpc>
                <a:spcPct val="70000"/>
              </a:lnSpc>
              <a:spcBef>
                <a:spcPct val="50000"/>
              </a:spcBef>
            </a:pPr>
            <a:r>
              <a:rPr lang="en-US" altLang="en-US" sz="2800" dirty="0">
                <a:solidFill>
                  <a:schemeClr val="bg1"/>
                </a:solidFill>
                <a:latin typeface="Century Gothic" panose="020B0502020202020204" pitchFamily="34" charset="0"/>
              </a:rPr>
              <a:t>October 8, 2020</a:t>
            </a:r>
            <a:endParaRPr lang="en-US" altLang="en-US" sz="2000" dirty="0">
              <a:solidFill>
                <a:schemeClr val="bg1"/>
              </a:solidFill>
              <a:latin typeface="Century Gothic" panose="020B0502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3324-4193-4305-844D-213E528818D0}"/>
              </a:ext>
            </a:extLst>
          </p:cNvPr>
          <p:cNvSpPr>
            <a:spLocks noGrp="1"/>
          </p:cNvSpPr>
          <p:nvPr>
            <p:ph type="title"/>
          </p:nvPr>
        </p:nvSpPr>
        <p:spPr>
          <a:xfrm>
            <a:off x="457200" y="0"/>
            <a:ext cx="8229600" cy="685800"/>
          </a:xfrm>
        </p:spPr>
        <p:txBody>
          <a:bodyPr/>
          <a:lstStyle/>
          <a:p>
            <a:r>
              <a:rPr lang="en-US" dirty="0"/>
              <a:t>Regional Wages</a:t>
            </a:r>
          </a:p>
        </p:txBody>
      </p:sp>
      <p:pic>
        <p:nvPicPr>
          <p:cNvPr id="3" name="Picture 2">
            <a:extLst>
              <a:ext uri="{FF2B5EF4-FFF2-40B4-BE49-F238E27FC236}">
                <a16:creationId xmlns:a16="http://schemas.microsoft.com/office/drawing/2014/main" id="{27F028D5-7413-436E-88DA-02F2BEDA3388}"/>
              </a:ext>
            </a:extLst>
          </p:cNvPr>
          <p:cNvPicPr>
            <a:picLocks noChangeAspect="1"/>
          </p:cNvPicPr>
          <p:nvPr/>
        </p:nvPicPr>
        <p:blipFill>
          <a:blip r:embed="rId2"/>
          <a:stretch>
            <a:fillRect/>
          </a:stretch>
        </p:blipFill>
        <p:spPr>
          <a:xfrm>
            <a:off x="76200" y="798815"/>
            <a:ext cx="8991600" cy="5297185"/>
          </a:xfrm>
          <a:prstGeom prst="rect">
            <a:avLst/>
          </a:prstGeom>
        </p:spPr>
      </p:pic>
    </p:spTree>
    <p:extLst>
      <p:ext uri="{BB962C8B-B14F-4D97-AF65-F5344CB8AC3E}">
        <p14:creationId xmlns:p14="http://schemas.microsoft.com/office/powerpoint/2010/main" val="109071870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1634-7420-4164-AD88-9C118B8A90B6}"/>
              </a:ext>
            </a:extLst>
          </p:cNvPr>
          <p:cNvSpPr>
            <a:spLocks noGrp="1"/>
          </p:cNvSpPr>
          <p:nvPr>
            <p:ph type="title"/>
          </p:nvPr>
        </p:nvSpPr>
        <p:spPr>
          <a:xfrm>
            <a:off x="457200" y="274638"/>
            <a:ext cx="8229600" cy="563562"/>
          </a:xfrm>
        </p:spPr>
        <p:txBody>
          <a:bodyPr/>
          <a:lstStyle/>
          <a:p>
            <a:r>
              <a:rPr lang="en-US" dirty="0"/>
              <a:t>Retirement Risk</a:t>
            </a:r>
          </a:p>
        </p:txBody>
      </p:sp>
      <p:pic>
        <p:nvPicPr>
          <p:cNvPr id="3" name="Picture 2">
            <a:extLst>
              <a:ext uri="{FF2B5EF4-FFF2-40B4-BE49-F238E27FC236}">
                <a16:creationId xmlns:a16="http://schemas.microsoft.com/office/drawing/2014/main" id="{1CFA0DC3-0D72-4551-BE83-89766049D7B4}"/>
              </a:ext>
            </a:extLst>
          </p:cNvPr>
          <p:cNvPicPr>
            <a:picLocks noChangeAspect="1"/>
          </p:cNvPicPr>
          <p:nvPr/>
        </p:nvPicPr>
        <p:blipFill>
          <a:blip r:embed="rId2"/>
          <a:stretch>
            <a:fillRect/>
          </a:stretch>
        </p:blipFill>
        <p:spPr>
          <a:xfrm>
            <a:off x="4549219" y="981329"/>
            <a:ext cx="4535817" cy="2914141"/>
          </a:xfrm>
          <a:prstGeom prst="rect">
            <a:avLst/>
          </a:prstGeom>
        </p:spPr>
      </p:pic>
      <p:pic>
        <p:nvPicPr>
          <p:cNvPr id="4" name="Picture 3">
            <a:extLst>
              <a:ext uri="{FF2B5EF4-FFF2-40B4-BE49-F238E27FC236}">
                <a16:creationId xmlns:a16="http://schemas.microsoft.com/office/drawing/2014/main" id="{DF253999-EC16-4967-9CDB-59214089EC77}"/>
              </a:ext>
            </a:extLst>
          </p:cNvPr>
          <p:cNvPicPr>
            <a:picLocks noChangeAspect="1"/>
          </p:cNvPicPr>
          <p:nvPr/>
        </p:nvPicPr>
        <p:blipFill>
          <a:blip r:embed="rId3"/>
          <a:stretch>
            <a:fillRect/>
          </a:stretch>
        </p:blipFill>
        <p:spPr>
          <a:xfrm>
            <a:off x="152400" y="1066800"/>
            <a:ext cx="4288118" cy="2667000"/>
          </a:xfrm>
          <a:prstGeom prst="rect">
            <a:avLst/>
          </a:prstGeom>
        </p:spPr>
      </p:pic>
      <p:sp>
        <p:nvSpPr>
          <p:cNvPr id="5" name="TextBox 1">
            <a:extLst>
              <a:ext uri="{FF2B5EF4-FFF2-40B4-BE49-F238E27FC236}">
                <a16:creationId xmlns:a16="http://schemas.microsoft.com/office/drawing/2014/main" id="{2778E55E-1065-4E93-932B-564D79E041AF}"/>
              </a:ext>
            </a:extLst>
          </p:cNvPr>
          <p:cNvSpPr txBox="1"/>
          <p:nvPr/>
        </p:nvSpPr>
        <p:spPr>
          <a:xfrm>
            <a:off x="434419" y="3895471"/>
            <a:ext cx="8229600" cy="2276730"/>
          </a:xfrm>
          <a:prstGeom prst="rect">
            <a:avLst/>
          </a:prstGeom>
          <a:noFill/>
          <a:ln/>
        </p:spPr>
        <p:style>
          <a:lnRef idx="1">
            <a:schemeClr val="accent3"/>
          </a:lnRef>
          <a:fillRef idx="2">
            <a:schemeClr val="accent3"/>
          </a:fillRef>
          <a:effectRef idx="1">
            <a:schemeClr val="accent3"/>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latin typeface="Calibri" panose="020F0502020204030204" pitchFamily="34" charset="0"/>
                <a:cs typeface="Calibri" panose="020F0502020204030204" pitchFamily="34" charset="0"/>
              </a:rPr>
              <a:t>This</a:t>
            </a:r>
            <a:r>
              <a:rPr lang="en-US" sz="2000" baseline="0" dirty="0">
                <a:latin typeface="Calibri" panose="020F0502020204030204" pitchFamily="34" charset="0"/>
                <a:cs typeface="Calibri" panose="020F0502020204030204" pitchFamily="34" charset="0"/>
              </a:rPr>
              <a:t> industry group is age-imbalanced. </a:t>
            </a:r>
          </a:p>
          <a:p>
            <a:endParaRPr lang="en-US" sz="2000" dirty="0">
              <a:latin typeface="Calibri" panose="020F0502020204030204" pitchFamily="34" charset="0"/>
              <a:cs typeface="Calibri" panose="020F0502020204030204" pitchFamily="34" charset="0"/>
            </a:endParaRPr>
          </a:p>
          <a:p>
            <a:r>
              <a:rPr lang="en-US" sz="2000" baseline="0" dirty="0">
                <a:latin typeface="Calibri" panose="020F0502020204030204" pitchFamily="34" charset="0"/>
                <a:cs typeface="Calibri" panose="020F0502020204030204" pitchFamily="34" charset="0"/>
              </a:rPr>
              <a:t>29.1% of the workforce is over 55, and 6.7% are 65 or older. This is offset against 26.9% 34 and under, leaving an imbalance of 2.2%. </a:t>
            </a:r>
          </a:p>
          <a:p>
            <a:endParaRPr lang="en-US" sz="2000" dirty="0">
              <a:latin typeface="Calibri" panose="020F0502020204030204" pitchFamily="34" charset="0"/>
              <a:cs typeface="Calibri" panose="020F0502020204030204" pitchFamily="34" charset="0"/>
            </a:endParaRPr>
          </a:p>
          <a:p>
            <a:r>
              <a:rPr lang="en-US" sz="2000" baseline="0" dirty="0">
                <a:latin typeface="Calibri" panose="020F0502020204030204" pitchFamily="34" charset="0"/>
                <a:cs typeface="Calibri" panose="020F0502020204030204" pitchFamily="34" charset="0"/>
              </a:rPr>
              <a:t>This means that you have an immediate retirement risk of around 9% of your total workforce.</a:t>
            </a:r>
          </a:p>
          <a:p>
            <a:endParaRPr lang="en-US" sz="2000" baseline="0" dirty="0">
              <a:latin typeface="Calibri" panose="020F0502020204030204" pitchFamily="34" charset="0"/>
              <a:cs typeface="Calibri" panose="020F0502020204030204" pitchFamily="34" charset="0"/>
            </a:endParaRPr>
          </a:p>
          <a:p>
            <a:endParaRPr lang="en-US" sz="2000" baseline="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590432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090A-C0C2-4939-84E7-FA35687C7498}"/>
              </a:ext>
            </a:extLst>
          </p:cNvPr>
          <p:cNvSpPr>
            <a:spLocks noGrp="1"/>
          </p:cNvSpPr>
          <p:nvPr>
            <p:ph type="title"/>
          </p:nvPr>
        </p:nvSpPr>
        <p:spPr>
          <a:xfrm>
            <a:off x="457200" y="0"/>
            <a:ext cx="8229600" cy="715962"/>
          </a:xfrm>
        </p:spPr>
        <p:txBody>
          <a:bodyPr/>
          <a:lstStyle/>
          <a:p>
            <a:r>
              <a:rPr lang="en-US" sz="3200" dirty="0"/>
              <a:t>Job Postings History</a:t>
            </a:r>
          </a:p>
        </p:txBody>
      </p:sp>
      <p:pic>
        <p:nvPicPr>
          <p:cNvPr id="3" name="Picture 2">
            <a:extLst>
              <a:ext uri="{FF2B5EF4-FFF2-40B4-BE49-F238E27FC236}">
                <a16:creationId xmlns:a16="http://schemas.microsoft.com/office/drawing/2014/main" id="{6F99143A-55DC-462E-986C-DCA26AD04F78}"/>
              </a:ext>
            </a:extLst>
          </p:cNvPr>
          <p:cNvPicPr>
            <a:picLocks noChangeAspect="1"/>
          </p:cNvPicPr>
          <p:nvPr/>
        </p:nvPicPr>
        <p:blipFill>
          <a:blip r:embed="rId3"/>
          <a:stretch>
            <a:fillRect/>
          </a:stretch>
        </p:blipFill>
        <p:spPr>
          <a:xfrm>
            <a:off x="76200" y="609600"/>
            <a:ext cx="8763000" cy="3101371"/>
          </a:xfrm>
          <a:prstGeom prst="rect">
            <a:avLst/>
          </a:prstGeom>
        </p:spPr>
      </p:pic>
      <p:pic>
        <p:nvPicPr>
          <p:cNvPr id="4" name="Picture 3">
            <a:extLst>
              <a:ext uri="{FF2B5EF4-FFF2-40B4-BE49-F238E27FC236}">
                <a16:creationId xmlns:a16="http://schemas.microsoft.com/office/drawing/2014/main" id="{3312BFCC-6192-4C2D-A773-F1D4FDF59480}"/>
              </a:ext>
            </a:extLst>
          </p:cNvPr>
          <p:cNvPicPr>
            <a:picLocks noChangeAspect="1"/>
          </p:cNvPicPr>
          <p:nvPr/>
        </p:nvPicPr>
        <p:blipFill>
          <a:blip r:embed="rId4"/>
          <a:stretch>
            <a:fillRect/>
          </a:stretch>
        </p:blipFill>
        <p:spPr>
          <a:xfrm>
            <a:off x="76200" y="3810000"/>
            <a:ext cx="8763000" cy="2748665"/>
          </a:xfrm>
          <a:prstGeom prst="rect">
            <a:avLst/>
          </a:prstGeom>
        </p:spPr>
      </p:pic>
    </p:spTree>
    <p:extLst>
      <p:ext uri="{BB962C8B-B14F-4D97-AF65-F5344CB8AC3E}">
        <p14:creationId xmlns:p14="http://schemas.microsoft.com/office/powerpoint/2010/main" val="81171819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F24E-70CF-4776-9807-EC65BDE2FA4A}"/>
              </a:ext>
            </a:extLst>
          </p:cNvPr>
          <p:cNvSpPr>
            <a:spLocks noGrp="1"/>
          </p:cNvSpPr>
          <p:nvPr>
            <p:ph type="title"/>
          </p:nvPr>
        </p:nvSpPr>
        <p:spPr>
          <a:xfrm>
            <a:off x="457200" y="0"/>
            <a:ext cx="8229600" cy="533400"/>
          </a:xfrm>
        </p:spPr>
        <p:txBody>
          <a:bodyPr/>
          <a:lstStyle/>
          <a:p>
            <a:r>
              <a:rPr lang="en-US" dirty="0"/>
              <a:t>Skill Gap</a:t>
            </a:r>
          </a:p>
        </p:txBody>
      </p:sp>
      <p:pic>
        <p:nvPicPr>
          <p:cNvPr id="3" name="Picture 2">
            <a:extLst>
              <a:ext uri="{FF2B5EF4-FFF2-40B4-BE49-F238E27FC236}">
                <a16:creationId xmlns:a16="http://schemas.microsoft.com/office/drawing/2014/main" id="{B09B7BC0-48D2-4AF7-94F1-8E5BCE0BD106}"/>
              </a:ext>
            </a:extLst>
          </p:cNvPr>
          <p:cNvPicPr>
            <a:picLocks noChangeAspect="1"/>
          </p:cNvPicPr>
          <p:nvPr/>
        </p:nvPicPr>
        <p:blipFill>
          <a:blip r:embed="rId2"/>
          <a:stretch>
            <a:fillRect/>
          </a:stretch>
        </p:blipFill>
        <p:spPr>
          <a:xfrm>
            <a:off x="76200" y="609600"/>
            <a:ext cx="8991600" cy="4160213"/>
          </a:xfrm>
          <a:prstGeom prst="rect">
            <a:avLst/>
          </a:prstGeom>
        </p:spPr>
      </p:pic>
      <p:sp>
        <p:nvSpPr>
          <p:cNvPr id="4" name="TextBox 3">
            <a:extLst>
              <a:ext uri="{FF2B5EF4-FFF2-40B4-BE49-F238E27FC236}">
                <a16:creationId xmlns:a16="http://schemas.microsoft.com/office/drawing/2014/main" id="{156F9164-6415-46A4-9199-93E2BE54D044}"/>
              </a:ext>
            </a:extLst>
          </p:cNvPr>
          <p:cNvSpPr txBox="1"/>
          <p:nvPr/>
        </p:nvSpPr>
        <p:spPr>
          <a:xfrm>
            <a:off x="76200" y="4876800"/>
            <a:ext cx="8991600" cy="1477328"/>
          </a:xfrm>
          <a:prstGeom prst="rect">
            <a:avLst/>
          </a:prstGeom>
          <a:noFill/>
        </p:spPr>
        <p:txBody>
          <a:bodyPr wrap="square" rtlCol="0">
            <a:spAutoFit/>
          </a:bodyPr>
          <a:lstStyle/>
          <a:p>
            <a:r>
              <a:rPr lang="en-US" dirty="0"/>
              <a:t>Since the pandemic began, we have found that there is a skills gap between the people currently unemployed and available for work versus what businesses are demanding. We are seeing shortages of some types of workers due to demand outpacing supply. Note that supply is generally tight for all key production occupations except the two on bottom.</a:t>
            </a:r>
          </a:p>
        </p:txBody>
      </p:sp>
    </p:spTree>
    <p:extLst>
      <p:ext uri="{BB962C8B-B14F-4D97-AF65-F5344CB8AC3E}">
        <p14:creationId xmlns:p14="http://schemas.microsoft.com/office/powerpoint/2010/main" val="360048612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6F66-33CA-4287-93B9-01EDCC9E6F9A}"/>
              </a:ext>
            </a:extLst>
          </p:cNvPr>
          <p:cNvSpPr>
            <a:spLocks noGrp="1"/>
          </p:cNvSpPr>
          <p:nvPr>
            <p:ph type="title"/>
          </p:nvPr>
        </p:nvSpPr>
        <p:spPr>
          <a:xfrm>
            <a:off x="0" y="76200"/>
            <a:ext cx="9144000" cy="914400"/>
          </a:xfrm>
        </p:spPr>
        <p:txBody>
          <a:bodyPr/>
          <a:lstStyle/>
          <a:p>
            <a:r>
              <a:rPr lang="en-US" sz="3200" dirty="0"/>
              <a:t>Job Titles and Skills in Recent Postings</a:t>
            </a:r>
          </a:p>
        </p:txBody>
      </p:sp>
      <p:pic>
        <p:nvPicPr>
          <p:cNvPr id="3" name="Picture 2">
            <a:extLst>
              <a:ext uri="{FF2B5EF4-FFF2-40B4-BE49-F238E27FC236}">
                <a16:creationId xmlns:a16="http://schemas.microsoft.com/office/drawing/2014/main" id="{C876DFD4-9A29-4AEF-8A1E-855CCDA724DF}"/>
              </a:ext>
            </a:extLst>
          </p:cNvPr>
          <p:cNvPicPr>
            <a:picLocks noChangeAspect="1"/>
          </p:cNvPicPr>
          <p:nvPr/>
        </p:nvPicPr>
        <p:blipFill>
          <a:blip r:embed="rId2"/>
          <a:stretch>
            <a:fillRect/>
          </a:stretch>
        </p:blipFill>
        <p:spPr>
          <a:xfrm>
            <a:off x="685800" y="1066800"/>
            <a:ext cx="3535392" cy="5059680"/>
          </a:xfrm>
          <a:prstGeom prst="rect">
            <a:avLst/>
          </a:prstGeom>
        </p:spPr>
      </p:pic>
      <p:pic>
        <p:nvPicPr>
          <p:cNvPr id="5" name="Picture 4">
            <a:extLst>
              <a:ext uri="{FF2B5EF4-FFF2-40B4-BE49-F238E27FC236}">
                <a16:creationId xmlns:a16="http://schemas.microsoft.com/office/drawing/2014/main" id="{3096E11B-9428-4D92-AAE4-18D95042F52A}"/>
              </a:ext>
            </a:extLst>
          </p:cNvPr>
          <p:cNvPicPr>
            <a:picLocks noChangeAspect="1"/>
          </p:cNvPicPr>
          <p:nvPr/>
        </p:nvPicPr>
        <p:blipFill>
          <a:blip r:embed="rId3"/>
          <a:stretch>
            <a:fillRect/>
          </a:stretch>
        </p:blipFill>
        <p:spPr>
          <a:xfrm>
            <a:off x="4800602" y="1066800"/>
            <a:ext cx="4228262" cy="5065783"/>
          </a:xfrm>
          <a:prstGeom prst="rect">
            <a:avLst/>
          </a:prstGeom>
        </p:spPr>
      </p:pic>
    </p:spTree>
    <p:extLst>
      <p:ext uri="{BB962C8B-B14F-4D97-AF65-F5344CB8AC3E}">
        <p14:creationId xmlns:p14="http://schemas.microsoft.com/office/powerpoint/2010/main" val="365882291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64F7-47C4-4DF9-8977-52C7B19767E5}"/>
              </a:ext>
            </a:extLst>
          </p:cNvPr>
          <p:cNvSpPr>
            <a:spLocks noGrp="1"/>
          </p:cNvSpPr>
          <p:nvPr>
            <p:ph type="title"/>
          </p:nvPr>
        </p:nvSpPr>
        <p:spPr>
          <a:xfrm>
            <a:off x="457200" y="0"/>
            <a:ext cx="8229600" cy="838200"/>
          </a:xfrm>
        </p:spPr>
        <p:txBody>
          <a:bodyPr/>
          <a:lstStyle/>
          <a:p>
            <a:r>
              <a:rPr lang="en-US" dirty="0"/>
              <a:t>Your Competitors for Key Staff</a:t>
            </a:r>
          </a:p>
        </p:txBody>
      </p:sp>
      <p:pic>
        <p:nvPicPr>
          <p:cNvPr id="6" name="Picture 5">
            <a:extLst>
              <a:ext uri="{FF2B5EF4-FFF2-40B4-BE49-F238E27FC236}">
                <a16:creationId xmlns:a16="http://schemas.microsoft.com/office/drawing/2014/main" id="{58FE049D-F9D6-4749-B380-BBA258D1359B}"/>
              </a:ext>
            </a:extLst>
          </p:cNvPr>
          <p:cNvPicPr>
            <a:picLocks noChangeAspect="1"/>
          </p:cNvPicPr>
          <p:nvPr/>
        </p:nvPicPr>
        <p:blipFill>
          <a:blip r:embed="rId3"/>
          <a:stretch>
            <a:fillRect/>
          </a:stretch>
        </p:blipFill>
        <p:spPr>
          <a:xfrm>
            <a:off x="4724400" y="967740"/>
            <a:ext cx="3878580" cy="4922520"/>
          </a:xfrm>
          <a:prstGeom prst="rect">
            <a:avLst/>
          </a:prstGeom>
        </p:spPr>
      </p:pic>
      <p:pic>
        <p:nvPicPr>
          <p:cNvPr id="7" name="Picture 6">
            <a:extLst>
              <a:ext uri="{FF2B5EF4-FFF2-40B4-BE49-F238E27FC236}">
                <a16:creationId xmlns:a16="http://schemas.microsoft.com/office/drawing/2014/main" id="{4747B7C2-5314-474F-9D2B-DF91A484121C}"/>
              </a:ext>
            </a:extLst>
          </p:cNvPr>
          <p:cNvPicPr>
            <a:picLocks noChangeAspect="1"/>
          </p:cNvPicPr>
          <p:nvPr/>
        </p:nvPicPr>
        <p:blipFill>
          <a:blip r:embed="rId4"/>
          <a:stretch>
            <a:fillRect/>
          </a:stretch>
        </p:blipFill>
        <p:spPr>
          <a:xfrm>
            <a:off x="541020" y="967740"/>
            <a:ext cx="3878580" cy="5059680"/>
          </a:xfrm>
          <a:prstGeom prst="rect">
            <a:avLst/>
          </a:prstGeom>
        </p:spPr>
      </p:pic>
    </p:spTree>
    <p:extLst>
      <p:ext uri="{BB962C8B-B14F-4D97-AF65-F5344CB8AC3E}">
        <p14:creationId xmlns:p14="http://schemas.microsoft.com/office/powerpoint/2010/main" val="370270788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7660-225F-4786-88F2-FE0CFA2D1F24}"/>
              </a:ext>
            </a:extLst>
          </p:cNvPr>
          <p:cNvSpPr>
            <a:spLocks noGrp="1"/>
          </p:cNvSpPr>
          <p:nvPr>
            <p:ph type="title"/>
          </p:nvPr>
        </p:nvSpPr>
        <p:spPr>
          <a:xfrm>
            <a:off x="170537" y="7106"/>
            <a:ext cx="8610600" cy="648129"/>
          </a:xfrm>
        </p:spPr>
        <p:txBody>
          <a:bodyPr/>
          <a:lstStyle/>
          <a:p>
            <a:r>
              <a:rPr lang="en-US" sz="2800" dirty="0"/>
              <a:t>Where the Jobs Are and Where the Workers Live</a:t>
            </a:r>
          </a:p>
        </p:txBody>
      </p:sp>
      <p:pic>
        <p:nvPicPr>
          <p:cNvPr id="4" name="Picture 3">
            <a:extLst>
              <a:ext uri="{FF2B5EF4-FFF2-40B4-BE49-F238E27FC236}">
                <a16:creationId xmlns:a16="http://schemas.microsoft.com/office/drawing/2014/main" id="{E801023F-854C-40CD-964B-194940112576}"/>
              </a:ext>
            </a:extLst>
          </p:cNvPr>
          <p:cNvPicPr>
            <a:picLocks noChangeAspect="1"/>
          </p:cNvPicPr>
          <p:nvPr/>
        </p:nvPicPr>
        <p:blipFill>
          <a:blip r:embed="rId2"/>
          <a:stretch>
            <a:fillRect/>
          </a:stretch>
        </p:blipFill>
        <p:spPr>
          <a:xfrm>
            <a:off x="202745" y="655234"/>
            <a:ext cx="4369255" cy="5388233"/>
          </a:xfrm>
          <a:prstGeom prst="rect">
            <a:avLst/>
          </a:prstGeom>
        </p:spPr>
      </p:pic>
      <p:pic>
        <p:nvPicPr>
          <p:cNvPr id="5" name="Picture 4">
            <a:extLst>
              <a:ext uri="{FF2B5EF4-FFF2-40B4-BE49-F238E27FC236}">
                <a16:creationId xmlns:a16="http://schemas.microsoft.com/office/drawing/2014/main" id="{0AE8FE04-4B75-4D76-B1DC-C8965D581AF0}"/>
              </a:ext>
            </a:extLst>
          </p:cNvPr>
          <p:cNvPicPr>
            <a:picLocks noChangeAspect="1"/>
          </p:cNvPicPr>
          <p:nvPr/>
        </p:nvPicPr>
        <p:blipFill>
          <a:blip r:embed="rId3"/>
          <a:stretch>
            <a:fillRect/>
          </a:stretch>
        </p:blipFill>
        <p:spPr>
          <a:xfrm>
            <a:off x="5047984" y="602287"/>
            <a:ext cx="3930192" cy="5494129"/>
          </a:xfrm>
          <a:prstGeom prst="rect">
            <a:avLst/>
          </a:prstGeom>
        </p:spPr>
      </p:pic>
    </p:spTree>
    <p:extLst>
      <p:ext uri="{BB962C8B-B14F-4D97-AF65-F5344CB8AC3E}">
        <p14:creationId xmlns:p14="http://schemas.microsoft.com/office/powerpoint/2010/main" val="331272911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6DF2-87A6-4DB3-B05E-0902578F0744}"/>
              </a:ext>
            </a:extLst>
          </p:cNvPr>
          <p:cNvSpPr>
            <a:spLocks noGrp="1"/>
          </p:cNvSpPr>
          <p:nvPr>
            <p:ph type="title"/>
          </p:nvPr>
        </p:nvSpPr>
        <p:spPr>
          <a:xfrm>
            <a:off x="457200" y="76200"/>
            <a:ext cx="8229600" cy="639762"/>
          </a:xfrm>
        </p:spPr>
        <p:txBody>
          <a:bodyPr/>
          <a:lstStyle/>
          <a:p>
            <a:r>
              <a:rPr lang="en-US" sz="3600" dirty="0"/>
              <a:t>High Employment Concentrations</a:t>
            </a:r>
          </a:p>
        </p:txBody>
      </p:sp>
      <p:pic>
        <p:nvPicPr>
          <p:cNvPr id="4" name="Picture 3">
            <a:extLst>
              <a:ext uri="{FF2B5EF4-FFF2-40B4-BE49-F238E27FC236}">
                <a16:creationId xmlns:a16="http://schemas.microsoft.com/office/drawing/2014/main" id="{A9C54462-5E73-4C8A-8749-F320918DB88F}"/>
              </a:ext>
            </a:extLst>
          </p:cNvPr>
          <p:cNvPicPr>
            <a:picLocks noChangeAspect="1"/>
          </p:cNvPicPr>
          <p:nvPr/>
        </p:nvPicPr>
        <p:blipFill>
          <a:blip r:embed="rId2"/>
          <a:stretch>
            <a:fillRect/>
          </a:stretch>
        </p:blipFill>
        <p:spPr>
          <a:xfrm>
            <a:off x="152400" y="1736532"/>
            <a:ext cx="3733800" cy="3384935"/>
          </a:xfrm>
          <a:prstGeom prst="rect">
            <a:avLst/>
          </a:prstGeom>
        </p:spPr>
      </p:pic>
      <p:pic>
        <p:nvPicPr>
          <p:cNvPr id="5" name="Picture 4">
            <a:extLst>
              <a:ext uri="{FF2B5EF4-FFF2-40B4-BE49-F238E27FC236}">
                <a16:creationId xmlns:a16="http://schemas.microsoft.com/office/drawing/2014/main" id="{BBD1BA31-D2E7-4723-BDFC-639B55602865}"/>
              </a:ext>
            </a:extLst>
          </p:cNvPr>
          <p:cNvPicPr>
            <a:picLocks noChangeAspect="1"/>
          </p:cNvPicPr>
          <p:nvPr/>
        </p:nvPicPr>
        <p:blipFill>
          <a:blip r:embed="rId3"/>
          <a:stretch>
            <a:fillRect/>
          </a:stretch>
        </p:blipFill>
        <p:spPr>
          <a:xfrm>
            <a:off x="4111336" y="1011725"/>
            <a:ext cx="4804064" cy="4834547"/>
          </a:xfrm>
          <a:prstGeom prst="rect">
            <a:avLst/>
          </a:prstGeom>
        </p:spPr>
      </p:pic>
    </p:spTree>
    <p:extLst>
      <p:ext uri="{BB962C8B-B14F-4D97-AF65-F5344CB8AC3E}">
        <p14:creationId xmlns:p14="http://schemas.microsoft.com/office/powerpoint/2010/main" val="180834422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2BF0-5973-4BA3-AC0E-DEB2E040112E}"/>
              </a:ext>
            </a:extLst>
          </p:cNvPr>
          <p:cNvSpPr>
            <a:spLocks noGrp="1"/>
          </p:cNvSpPr>
          <p:nvPr>
            <p:ph type="title"/>
          </p:nvPr>
        </p:nvSpPr>
        <p:spPr>
          <a:xfrm>
            <a:off x="457200" y="76200"/>
            <a:ext cx="8229600" cy="715962"/>
          </a:xfrm>
        </p:spPr>
        <p:txBody>
          <a:bodyPr/>
          <a:lstStyle/>
          <a:p>
            <a:r>
              <a:rPr lang="en-US" dirty="0"/>
              <a:t>Opportunities for the Future</a:t>
            </a:r>
          </a:p>
        </p:txBody>
      </p:sp>
      <p:pic>
        <p:nvPicPr>
          <p:cNvPr id="5" name="Picture 4">
            <a:extLst>
              <a:ext uri="{FF2B5EF4-FFF2-40B4-BE49-F238E27FC236}">
                <a16:creationId xmlns:a16="http://schemas.microsoft.com/office/drawing/2014/main" id="{E5072770-C2D5-4709-8FC3-A4F9E035DF35}"/>
              </a:ext>
            </a:extLst>
          </p:cNvPr>
          <p:cNvPicPr>
            <a:picLocks noChangeAspect="1"/>
          </p:cNvPicPr>
          <p:nvPr/>
        </p:nvPicPr>
        <p:blipFill>
          <a:blip r:embed="rId2"/>
          <a:stretch>
            <a:fillRect/>
          </a:stretch>
        </p:blipFill>
        <p:spPr>
          <a:xfrm>
            <a:off x="533400" y="1524000"/>
            <a:ext cx="3124200" cy="3481659"/>
          </a:xfrm>
          <a:prstGeom prst="rect">
            <a:avLst/>
          </a:prstGeom>
        </p:spPr>
      </p:pic>
      <p:sp>
        <p:nvSpPr>
          <p:cNvPr id="6" name="TextBox 5">
            <a:extLst>
              <a:ext uri="{FF2B5EF4-FFF2-40B4-BE49-F238E27FC236}">
                <a16:creationId xmlns:a16="http://schemas.microsoft.com/office/drawing/2014/main" id="{D512BD69-4EC0-4EA7-A1EB-246EFC86BE2C}"/>
              </a:ext>
            </a:extLst>
          </p:cNvPr>
          <p:cNvSpPr txBox="1"/>
          <p:nvPr/>
        </p:nvSpPr>
        <p:spPr>
          <a:xfrm>
            <a:off x="4419600" y="1371600"/>
            <a:ext cx="4572000" cy="3693319"/>
          </a:xfrm>
          <a:prstGeom prst="rect">
            <a:avLst/>
          </a:prstGeom>
          <a:noFill/>
        </p:spPr>
        <p:txBody>
          <a:bodyPr wrap="square" rtlCol="0">
            <a:spAutoFit/>
          </a:bodyPr>
          <a:lstStyle/>
          <a:p>
            <a:r>
              <a:rPr lang="en-US" dirty="0"/>
              <a:t>Workforce</a:t>
            </a:r>
          </a:p>
          <a:p>
            <a:pPr marL="285750" indent="-285750">
              <a:buFont typeface="Arial" panose="020B0604020202020204" pitchFamily="34" charset="0"/>
              <a:buChar char="•"/>
            </a:pPr>
            <a:r>
              <a:rPr lang="en-US" dirty="0"/>
              <a:t>Cooperating around training pipeline.</a:t>
            </a:r>
          </a:p>
          <a:p>
            <a:pPr marL="285750" indent="-285750">
              <a:buFont typeface="Arial" panose="020B0604020202020204" pitchFamily="34" charset="0"/>
              <a:buChar char="•"/>
            </a:pPr>
            <a:r>
              <a:rPr lang="en-US" dirty="0"/>
              <a:t>Mitigating retirement risk.</a:t>
            </a:r>
          </a:p>
          <a:p>
            <a:pPr marL="285750" indent="-285750">
              <a:buFont typeface="Arial" panose="020B0604020202020204" pitchFamily="34" charset="0"/>
              <a:buChar char="•"/>
            </a:pPr>
            <a:r>
              <a:rPr lang="en-US" dirty="0"/>
              <a:t>Workforce Boards</a:t>
            </a:r>
          </a:p>
          <a:p>
            <a:pPr marL="285750" indent="-285750">
              <a:buFont typeface="Arial" panose="020B0604020202020204" pitchFamily="34" charset="0"/>
              <a:buChar char="•"/>
            </a:pPr>
            <a:r>
              <a:rPr lang="en-US" dirty="0"/>
              <a:t>Apprenticeships</a:t>
            </a:r>
          </a:p>
          <a:p>
            <a:pPr marL="285750" indent="-285750">
              <a:buFont typeface="Arial" panose="020B0604020202020204" pitchFamily="34" charset="0"/>
              <a:buChar char="•"/>
            </a:pPr>
            <a:r>
              <a:rPr lang="en-US" dirty="0"/>
              <a:t>Regionalism</a:t>
            </a:r>
          </a:p>
          <a:p>
            <a:endParaRPr lang="en-US" dirty="0"/>
          </a:p>
          <a:p>
            <a:endParaRPr lang="en-US" dirty="0"/>
          </a:p>
          <a:p>
            <a:r>
              <a:rPr lang="en-US" dirty="0"/>
              <a:t>Growing Business</a:t>
            </a:r>
          </a:p>
          <a:p>
            <a:pPr marL="285750" indent="-285750">
              <a:buFont typeface="Arial" panose="020B0604020202020204" pitchFamily="34" charset="0"/>
              <a:buChar char="•"/>
            </a:pPr>
            <a:r>
              <a:rPr lang="en-US" dirty="0"/>
              <a:t>Colorado Spaceport and Aerospace</a:t>
            </a:r>
          </a:p>
          <a:p>
            <a:pPr marL="285750" indent="-285750">
              <a:buFont typeface="Arial" panose="020B0604020202020204" pitchFamily="34" charset="0"/>
              <a:buChar char="•"/>
            </a:pPr>
            <a:r>
              <a:rPr lang="en-US" dirty="0"/>
              <a:t>Medical Device Manufacturing</a:t>
            </a:r>
          </a:p>
          <a:p>
            <a:pPr marL="285750" indent="-285750">
              <a:buFont typeface="Arial" panose="020B0604020202020204" pitchFamily="34" charset="0"/>
              <a:buChar char="•"/>
            </a:pPr>
            <a:r>
              <a:rPr lang="en-US" dirty="0"/>
              <a:t>AI – The Internet of Things</a:t>
            </a:r>
          </a:p>
          <a:p>
            <a:pPr marL="285750" indent="-285750">
              <a:buFont typeface="Arial" panose="020B0604020202020204" pitchFamily="34" charset="0"/>
              <a:buChar char="•"/>
            </a:pPr>
            <a:r>
              <a:rPr lang="en-US" dirty="0"/>
              <a:t>Clean Energy and EVs</a:t>
            </a:r>
          </a:p>
        </p:txBody>
      </p:sp>
    </p:spTree>
    <p:extLst>
      <p:ext uri="{BB962C8B-B14F-4D97-AF65-F5344CB8AC3E}">
        <p14:creationId xmlns:p14="http://schemas.microsoft.com/office/powerpoint/2010/main" val="24661668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a:t>Pandemic Effects on Manufacturing</a:t>
            </a:r>
          </a:p>
        </p:txBody>
      </p:sp>
      <p:pic>
        <p:nvPicPr>
          <p:cNvPr id="6" name="Picture 5">
            <a:extLst>
              <a:ext uri="{FF2B5EF4-FFF2-40B4-BE49-F238E27FC236}">
                <a16:creationId xmlns:a16="http://schemas.microsoft.com/office/drawing/2014/main" id="{52C38995-4613-4A2C-B946-6408E2CCAB07}"/>
              </a:ext>
            </a:extLst>
          </p:cNvPr>
          <p:cNvPicPr>
            <a:picLocks noChangeAspect="1"/>
          </p:cNvPicPr>
          <p:nvPr/>
        </p:nvPicPr>
        <p:blipFill>
          <a:blip r:embed="rId3"/>
          <a:stretch>
            <a:fillRect/>
          </a:stretch>
        </p:blipFill>
        <p:spPr>
          <a:xfrm>
            <a:off x="1057350" y="1368228"/>
            <a:ext cx="7029297" cy="3737172"/>
          </a:xfrm>
          <a:prstGeom prst="rect">
            <a:avLst/>
          </a:prstGeom>
        </p:spPr>
      </p:pic>
      <p:sp>
        <p:nvSpPr>
          <p:cNvPr id="7" name="TextBox 6">
            <a:extLst>
              <a:ext uri="{FF2B5EF4-FFF2-40B4-BE49-F238E27FC236}">
                <a16:creationId xmlns:a16="http://schemas.microsoft.com/office/drawing/2014/main" id="{FDF859FC-A092-49B0-94C9-37AB5AFF42F7}"/>
              </a:ext>
            </a:extLst>
          </p:cNvPr>
          <p:cNvSpPr txBox="1"/>
          <p:nvPr/>
        </p:nvSpPr>
        <p:spPr>
          <a:xfrm>
            <a:off x="1057350" y="5166606"/>
            <a:ext cx="7029297" cy="1200329"/>
          </a:xfrm>
          <a:prstGeom prst="rect">
            <a:avLst/>
          </a:prstGeom>
          <a:noFill/>
        </p:spPr>
        <p:txBody>
          <a:bodyPr wrap="square" rtlCol="0">
            <a:spAutoFit/>
          </a:bodyPr>
          <a:lstStyle/>
          <a:p>
            <a:r>
              <a:rPr lang="en-US" dirty="0"/>
              <a:t>Manufacturing statewide experienced its main pandemic spike, as did other industry groups, the week ending March 28, 2020. To put this in perspective, there are 158,480 jobs in manufacturing statewide.</a:t>
            </a:r>
          </a:p>
        </p:txBody>
      </p:sp>
    </p:spTree>
    <p:extLst>
      <p:ext uri="{BB962C8B-B14F-4D97-AF65-F5344CB8AC3E}">
        <p14:creationId xmlns:p14="http://schemas.microsoft.com/office/powerpoint/2010/main" val="174226898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9ECD-8430-4B04-9C50-BFAE3848B1E0}"/>
              </a:ext>
            </a:extLst>
          </p:cNvPr>
          <p:cNvSpPr>
            <a:spLocks noGrp="1"/>
          </p:cNvSpPr>
          <p:nvPr>
            <p:ph type="title"/>
          </p:nvPr>
        </p:nvSpPr>
        <p:spPr>
          <a:xfrm>
            <a:off x="457200" y="0"/>
            <a:ext cx="8229600" cy="1143000"/>
          </a:xfrm>
        </p:spPr>
        <p:txBody>
          <a:bodyPr/>
          <a:lstStyle/>
          <a:p>
            <a:r>
              <a:rPr lang="en-US" dirty="0"/>
              <a:t>Current Effect on Manufacturing</a:t>
            </a:r>
          </a:p>
        </p:txBody>
      </p:sp>
      <p:pic>
        <p:nvPicPr>
          <p:cNvPr id="5" name="Picture 4">
            <a:extLst>
              <a:ext uri="{FF2B5EF4-FFF2-40B4-BE49-F238E27FC236}">
                <a16:creationId xmlns:a16="http://schemas.microsoft.com/office/drawing/2014/main" id="{CE64C9E3-390C-4B84-B111-77A832EE6D85}"/>
              </a:ext>
            </a:extLst>
          </p:cNvPr>
          <p:cNvPicPr>
            <a:picLocks noChangeAspect="1"/>
          </p:cNvPicPr>
          <p:nvPr/>
        </p:nvPicPr>
        <p:blipFill>
          <a:blip r:embed="rId2"/>
          <a:stretch>
            <a:fillRect/>
          </a:stretch>
        </p:blipFill>
        <p:spPr>
          <a:xfrm>
            <a:off x="0" y="1371600"/>
            <a:ext cx="6448965" cy="4114800"/>
          </a:xfrm>
          <a:prstGeom prst="rect">
            <a:avLst/>
          </a:prstGeom>
        </p:spPr>
      </p:pic>
      <p:sp>
        <p:nvSpPr>
          <p:cNvPr id="6" name="TextBox 5">
            <a:extLst>
              <a:ext uri="{FF2B5EF4-FFF2-40B4-BE49-F238E27FC236}">
                <a16:creationId xmlns:a16="http://schemas.microsoft.com/office/drawing/2014/main" id="{9FE116E1-3AB1-4E43-9BB5-C03CEE7C2402}"/>
              </a:ext>
            </a:extLst>
          </p:cNvPr>
          <p:cNvSpPr txBox="1"/>
          <p:nvPr/>
        </p:nvSpPr>
        <p:spPr>
          <a:xfrm>
            <a:off x="6497670" y="1443841"/>
            <a:ext cx="2570130" cy="3970318"/>
          </a:xfrm>
          <a:prstGeom prst="rect">
            <a:avLst/>
          </a:prstGeom>
          <a:noFill/>
        </p:spPr>
        <p:txBody>
          <a:bodyPr wrap="square" rtlCol="0">
            <a:spAutoFit/>
          </a:bodyPr>
          <a:lstStyle/>
          <a:p>
            <a:r>
              <a:rPr lang="en-US" dirty="0"/>
              <a:t>Statewide, at the outset of 2020, there were 157,598 people working in the manufacturing sector. </a:t>
            </a:r>
          </a:p>
          <a:p>
            <a:endParaRPr lang="en-US" dirty="0"/>
          </a:p>
          <a:p>
            <a:r>
              <a:rPr lang="en-US" dirty="0"/>
              <a:t>As of September 5, 2020, there were still 6,658 jobless workers in all manufacturing statewide. This is about 4.2% of the manufacturing labor force in Colorado.</a:t>
            </a:r>
          </a:p>
        </p:txBody>
      </p:sp>
    </p:spTree>
    <p:extLst>
      <p:ext uri="{BB962C8B-B14F-4D97-AF65-F5344CB8AC3E}">
        <p14:creationId xmlns:p14="http://schemas.microsoft.com/office/powerpoint/2010/main" val="209571134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64AA-A636-46BB-97D5-96A52C252EE1}"/>
              </a:ext>
            </a:extLst>
          </p:cNvPr>
          <p:cNvSpPr>
            <a:spLocks noGrp="1"/>
          </p:cNvSpPr>
          <p:nvPr>
            <p:ph type="title"/>
          </p:nvPr>
        </p:nvSpPr>
        <p:spPr>
          <a:xfrm>
            <a:off x="457200" y="0"/>
            <a:ext cx="8229600" cy="838200"/>
          </a:xfrm>
        </p:spPr>
        <p:txBody>
          <a:bodyPr/>
          <a:lstStyle/>
          <a:p>
            <a:r>
              <a:rPr lang="en-US" sz="3600" dirty="0"/>
              <a:t>Sector Position</a:t>
            </a:r>
          </a:p>
        </p:txBody>
      </p:sp>
      <p:pic>
        <p:nvPicPr>
          <p:cNvPr id="3" name="Picture 2">
            <a:extLst>
              <a:ext uri="{FF2B5EF4-FFF2-40B4-BE49-F238E27FC236}">
                <a16:creationId xmlns:a16="http://schemas.microsoft.com/office/drawing/2014/main" id="{5B1C5E4B-1AF4-4745-AB47-FE1AC06450E9}"/>
              </a:ext>
            </a:extLst>
          </p:cNvPr>
          <p:cNvPicPr>
            <a:picLocks noChangeAspect="1"/>
          </p:cNvPicPr>
          <p:nvPr/>
        </p:nvPicPr>
        <p:blipFill>
          <a:blip r:embed="rId2"/>
          <a:stretch>
            <a:fillRect/>
          </a:stretch>
        </p:blipFill>
        <p:spPr>
          <a:xfrm>
            <a:off x="0" y="994065"/>
            <a:ext cx="5257799" cy="5178135"/>
          </a:xfrm>
          <a:prstGeom prst="rect">
            <a:avLst/>
          </a:prstGeom>
        </p:spPr>
      </p:pic>
      <p:sp>
        <p:nvSpPr>
          <p:cNvPr id="4" name="TextBox 3">
            <a:extLst>
              <a:ext uri="{FF2B5EF4-FFF2-40B4-BE49-F238E27FC236}">
                <a16:creationId xmlns:a16="http://schemas.microsoft.com/office/drawing/2014/main" id="{79E10836-CE9B-4449-95DC-710F6D888457}"/>
              </a:ext>
            </a:extLst>
          </p:cNvPr>
          <p:cNvSpPr txBox="1"/>
          <p:nvPr/>
        </p:nvSpPr>
        <p:spPr>
          <a:xfrm>
            <a:off x="5279795" y="1516082"/>
            <a:ext cx="3581400" cy="3970318"/>
          </a:xfrm>
          <a:prstGeom prst="rect">
            <a:avLst/>
          </a:prstGeom>
          <a:noFill/>
        </p:spPr>
        <p:txBody>
          <a:bodyPr wrap="square" rtlCol="0">
            <a:spAutoFit/>
          </a:bodyPr>
          <a:lstStyle/>
          <a:p>
            <a:r>
              <a:rPr lang="en-US" dirty="0"/>
              <a:t>In 2019, Front Range manufacturers had total sales of $44.1 billion.</a:t>
            </a:r>
          </a:p>
          <a:p>
            <a:endParaRPr lang="en-US" dirty="0"/>
          </a:p>
          <a:p>
            <a:r>
              <a:rPr lang="en-US" dirty="0"/>
              <a:t>The same year, fabricated metal product manufacturers had total sales of $3.0 billion (6.3%).</a:t>
            </a:r>
          </a:p>
          <a:p>
            <a:endParaRPr lang="en-US" dirty="0"/>
          </a:p>
          <a:p>
            <a:r>
              <a:rPr lang="en-US" dirty="0"/>
              <a:t>Fabricated metal product manufacturing has a 2.34 job multiplier, which means that the industry group supports an additional 15,000 jobs along Colorado’s Front Range.</a:t>
            </a:r>
          </a:p>
        </p:txBody>
      </p:sp>
    </p:spTree>
    <p:extLst>
      <p:ext uri="{BB962C8B-B14F-4D97-AF65-F5344CB8AC3E}">
        <p14:creationId xmlns:p14="http://schemas.microsoft.com/office/powerpoint/2010/main" val="11410337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0D66-7596-4477-9545-16DBDC6A3556}"/>
              </a:ext>
            </a:extLst>
          </p:cNvPr>
          <p:cNvSpPr>
            <a:spLocks noGrp="1"/>
          </p:cNvSpPr>
          <p:nvPr>
            <p:ph type="title"/>
          </p:nvPr>
        </p:nvSpPr>
        <p:spPr>
          <a:xfrm>
            <a:off x="457200" y="0"/>
            <a:ext cx="8229600" cy="685800"/>
          </a:xfrm>
        </p:spPr>
        <p:txBody>
          <a:bodyPr/>
          <a:lstStyle/>
          <a:p>
            <a:r>
              <a:rPr lang="en-US" dirty="0"/>
              <a:t>In-Region Sales by Industry</a:t>
            </a:r>
          </a:p>
        </p:txBody>
      </p:sp>
      <p:pic>
        <p:nvPicPr>
          <p:cNvPr id="6" name="Picture 5">
            <a:extLst>
              <a:ext uri="{FF2B5EF4-FFF2-40B4-BE49-F238E27FC236}">
                <a16:creationId xmlns:a16="http://schemas.microsoft.com/office/drawing/2014/main" id="{3F76DF58-762F-4470-964D-017E6B768526}"/>
              </a:ext>
            </a:extLst>
          </p:cNvPr>
          <p:cNvPicPr>
            <a:picLocks noChangeAspect="1"/>
          </p:cNvPicPr>
          <p:nvPr/>
        </p:nvPicPr>
        <p:blipFill>
          <a:blip r:embed="rId2"/>
          <a:stretch>
            <a:fillRect/>
          </a:stretch>
        </p:blipFill>
        <p:spPr>
          <a:xfrm>
            <a:off x="457200" y="1066800"/>
            <a:ext cx="3943547" cy="4587390"/>
          </a:xfrm>
          <a:prstGeom prst="rect">
            <a:avLst/>
          </a:prstGeom>
        </p:spPr>
      </p:pic>
      <p:pic>
        <p:nvPicPr>
          <p:cNvPr id="8" name="Picture 7">
            <a:extLst>
              <a:ext uri="{FF2B5EF4-FFF2-40B4-BE49-F238E27FC236}">
                <a16:creationId xmlns:a16="http://schemas.microsoft.com/office/drawing/2014/main" id="{A82B9339-4D59-4945-A9E8-50EBB7873519}"/>
              </a:ext>
            </a:extLst>
          </p:cNvPr>
          <p:cNvPicPr>
            <a:picLocks noChangeAspect="1"/>
          </p:cNvPicPr>
          <p:nvPr/>
        </p:nvPicPr>
        <p:blipFill>
          <a:blip r:embed="rId3"/>
          <a:stretch>
            <a:fillRect/>
          </a:stretch>
        </p:blipFill>
        <p:spPr>
          <a:xfrm>
            <a:off x="4743255" y="1162125"/>
            <a:ext cx="4251960" cy="4396740"/>
          </a:xfrm>
          <a:prstGeom prst="rect">
            <a:avLst/>
          </a:prstGeom>
        </p:spPr>
      </p:pic>
    </p:spTree>
    <p:extLst>
      <p:ext uri="{BB962C8B-B14F-4D97-AF65-F5344CB8AC3E}">
        <p14:creationId xmlns:p14="http://schemas.microsoft.com/office/powerpoint/2010/main" val="152987617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4A79-9C5C-4649-871F-73E1BC27FC06}"/>
              </a:ext>
            </a:extLst>
          </p:cNvPr>
          <p:cNvSpPr>
            <a:spLocks noGrp="1"/>
          </p:cNvSpPr>
          <p:nvPr>
            <p:ph type="title"/>
          </p:nvPr>
        </p:nvSpPr>
        <p:spPr>
          <a:xfrm>
            <a:off x="457200" y="0"/>
            <a:ext cx="8229600" cy="639762"/>
          </a:xfrm>
        </p:spPr>
        <p:txBody>
          <a:bodyPr/>
          <a:lstStyle/>
          <a:p>
            <a:r>
              <a:rPr lang="en-US" dirty="0"/>
              <a:t>Historical Trends</a:t>
            </a:r>
          </a:p>
        </p:txBody>
      </p:sp>
      <p:pic>
        <p:nvPicPr>
          <p:cNvPr id="4" name="Picture 3">
            <a:extLst>
              <a:ext uri="{FF2B5EF4-FFF2-40B4-BE49-F238E27FC236}">
                <a16:creationId xmlns:a16="http://schemas.microsoft.com/office/drawing/2014/main" id="{706DF6AE-D120-4D64-9805-F570ED1D536C}"/>
              </a:ext>
            </a:extLst>
          </p:cNvPr>
          <p:cNvPicPr>
            <a:picLocks noChangeAspect="1"/>
          </p:cNvPicPr>
          <p:nvPr/>
        </p:nvPicPr>
        <p:blipFill>
          <a:blip r:embed="rId2"/>
          <a:stretch>
            <a:fillRect/>
          </a:stretch>
        </p:blipFill>
        <p:spPr>
          <a:xfrm>
            <a:off x="5700" y="685800"/>
            <a:ext cx="4566300" cy="2523963"/>
          </a:xfrm>
          <a:prstGeom prst="rect">
            <a:avLst/>
          </a:prstGeom>
        </p:spPr>
      </p:pic>
      <p:pic>
        <p:nvPicPr>
          <p:cNvPr id="6" name="Picture 5">
            <a:extLst>
              <a:ext uri="{FF2B5EF4-FFF2-40B4-BE49-F238E27FC236}">
                <a16:creationId xmlns:a16="http://schemas.microsoft.com/office/drawing/2014/main" id="{824B6095-9629-4E8F-9101-10F9F00FB294}"/>
              </a:ext>
            </a:extLst>
          </p:cNvPr>
          <p:cNvPicPr>
            <a:picLocks noChangeAspect="1"/>
          </p:cNvPicPr>
          <p:nvPr/>
        </p:nvPicPr>
        <p:blipFill>
          <a:blip r:embed="rId3"/>
          <a:stretch>
            <a:fillRect/>
          </a:stretch>
        </p:blipFill>
        <p:spPr>
          <a:xfrm>
            <a:off x="13355" y="3276600"/>
            <a:ext cx="4584589" cy="2755631"/>
          </a:xfrm>
          <a:prstGeom prst="rect">
            <a:avLst/>
          </a:prstGeom>
        </p:spPr>
      </p:pic>
      <p:sp>
        <p:nvSpPr>
          <p:cNvPr id="7" name="TextBox 6">
            <a:extLst>
              <a:ext uri="{FF2B5EF4-FFF2-40B4-BE49-F238E27FC236}">
                <a16:creationId xmlns:a16="http://schemas.microsoft.com/office/drawing/2014/main" id="{D90FB418-6393-48B5-B0E0-70BA1DA6BEC1}"/>
              </a:ext>
            </a:extLst>
          </p:cNvPr>
          <p:cNvSpPr txBox="1"/>
          <p:nvPr/>
        </p:nvSpPr>
        <p:spPr>
          <a:xfrm>
            <a:off x="4800600" y="1152941"/>
            <a:ext cx="4191000" cy="4247317"/>
          </a:xfrm>
          <a:prstGeom prst="rect">
            <a:avLst/>
          </a:prstGeom>
          <a:noFill/>
        </p:spPr>
        <p:txBody>
          <a:bodyPr wrap="square" rtlCol="0">
            <a:spAutoFit/>
          </a:bodyPr>
          <a:lstStyle/>
          <a:p>
            <a:r>
              <a:rPr lang="en-US" dirty="0"/>
              <a:t>Employment in the fabricated metals industry group, to which machine shops belong, has grown more slowly than overall employment (2.6% annually) along Colorado’s Front Range. </a:t>
            </a:r>
          </a:p>
          <a:p>
            <a:endParaRPr lang="en-US" dirty="0"/>
          </a:p>
          <a:p>
            <a:r>
              <a:rPr lang="en-US" dirty="0"/>
              <a:t>There also seems to have been some consolidation in the industry during the recession at the beginning of the decade, and then trending down from a peak in 2016. </a:t>
            </a:r>
          </a:p>
          <a:p>
            <a:endParaRPr lang="en-US" dirty="0"/>
          </a:p>
          <a:p>
            <a:r>
              <a:rPr lang="en-US" dirty="0"/>
              <a:t>The average establishment size was 15 people in 2010, and 18 last year.</a:t>
            </a:r>
          </a:p>
        </p:txBody>
      </p:sp>
    </p:spTree>
    <p:extLst>
      <p:ext uri="{BB962C8B-B14F-4D97-AF65-F5344CB8AC3E}">
        <p14:creationId xmlns:p14="http://schemas.microsoft.com/office/powerpoint/2010/main" val="258788575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EB98-E160-4250-A8F5-F8C9CD42BF63}"/>
              </a:ext>
            </a:extLst>
          </p:cNvPr>
          <p:cNvSpPr>
            <a:spLocks noGrp="1"/>
          </p:cNvSpPr>
          <p:nvPr>
            <p:ph type="title"/>
          </p:nvPr>
        </p:nvSpPr>
        <p:spPr>
          <a:xfrm>
            <a:off x="457200" y="0"/>
            <a:ext cx="8229600" cy="715962"/>
          </a:xfrm>
        </p:spPr>
        <p:txBody>
          <a:bodyPr/>
          <a:lstStyle/>
          <a:p>
            <a:r>
              <a:rPr lang="en-US" dirty="0"/>
              <a:t>Trends in Pay &amp; Benefits</a:t>
            </a:r>
          </a:p>
        </p:txBody>
      </p:sp>
      <p:pic>
        <p:nvPicPr>
          <p:cNvPr id="3" name="Picture 2">
            <a:extLst>
              <a:ext uri="{FF2B5EF4-FFF2-40B4-BE49-F238E27FC236}">
                <a16:creationId xmlns:a16="http://schemas.microsoft.com/office/drawing/2014/main" id="{270226F1-159E-4BE0-8152-E97D7C49AD26}"/>
              </a:ext>
            </a:extLst>
          </p:cNvPr>
          <p:cNvPicPr>
            <a:picLocks noChangeAspect="1"/>
          </p:cNvPicPr>
          <p:nvPr/>
        </p:nvPicPr>
        <p:blipFill>
          <a:blip r:embed="rId2"/>
          <a:stretch>
            <a:fillRect/>
          </a:stretch>
        </p:blipFill>
        <p:spPr>
          <a:xfrm>
            <a:off x="19639" y="758299"/>
            <a:ext cx="5156463" cy="2746901"/>
          </a:xfrm>
          <a:prstGeom prst="rect">
            <a:avLst/>
          </a:prstGeom>
        </p:spPr>
      </p:pic>
      <p:pic>
        <p:nvPicPr>
          <p:cNvPr id="4" name="Picture 3">
            <a:extLst>
              <a:ext uri="{FF2B5EF4-FFF2-40B4-BE49-F238E27FC236}">
                <a16:creationId xmlns:a16="http://schemas.microsoft.com/office/drawing/2014/main" id="{0D04BA32-968D-4F1F-8451-4291449D3930}"/>
              </a:ext>
            </a:extLst>
          </p:cNvPr>
          <p:cNvPicPr>
            <a:picLocks noChangeAspect="1"/>
          </p:cNvPicPr>
          <p:nvPr/>
        </p:nvPicPr>
        <p:blipFill>
          <a:blip r:embed="rId3"/>
          <a:stretch>
            <a:fillRect/>
          </a:stretch>
        </p:blipFill>
        <p:spPr>
          <a:xfrm>
            <a:off x="25138" y="3505200"/>
            <a:ext cx="5156462" cy="2690328"/>
          </a:xfrm>
          <a:prstGeom prst="rect">
            <a:avLst/>
          </a:prstGeom>
        </p:spPr>
      </p:pic>
      <p:sp>
        <p:nvSpPr>
          <p:cNvPr id="5" name="TextBox 4">
            <a:extLst>
              <a:ext uri="{FF2B5EF4-FFF2-40B4-BE49-F238E27FC236}">
                <a16:creationId xmlns:a16="http://schemas.microsoft.com/office/drawing/2014/main" id="{62DEC202-FF4B-462B-819A-E100B7946AD8}"/>
              </a:ext>
            </a:extLst>
          </p:cNvPr>
          <p:cNvSpPr txBox="1"/>
          <p:nvPr/>
        </p:nvSpPr>
        <p:spPr>
          <a:xfrm>
            <a:off x="5334000" y="1219200"/>
            <a:ext cx="3581400" cy="4247317"/>
          </a:xfrm>
          <a:prstGeom prst="rect">
            <a:avLst/>
          </a:prstGeom>
          <a:noFill/>
        </p:spPr>
        <p:txBody>
          <a:bodyPr wrap="square" rtlCol="0">
            <a:spAutoFit/>
          </a:bodyPr>
          <a:lstStyle/>
          <a:p>
            <a:r>
              <a:rPr lang="en-US" dirty="0"/>
              <a:t>Cost of supplements, driven by healthcare, have gone up faster over the last decade than salaries and wages.</a:t>
            </a:r>
          </a:p>
          <a:p>
            <a:endParaRPr lang="en-US" dirty="0"/>
          </a:p>
          <a:p>
            <a:r>
              <a:rPr lang="en-US" dirty="0"/>
              <a:t>The annual cost of healthcare to US businesses has gone up 3.2% annually between 2015 and 2020, according to Statista. </a:t>
            </a:r>
          </a:p>
          <a:p>
            <a:endParaRPr lang="en-US" dirty="0"/>
          </a:p>
          <a:p>
            <a:r>
              <a:rPr lang="en-US" dirty="0"/>
              <a:t>The Society for Human Resource Management (SHRM) projects up to a 6% increase in the cost of healthcare to employers this year. </a:t>
            </a:r>
          </a:p>
        </p:txBody>
      </p:sp>
    </p:spTree>
    <p:extLst>
      <p:ext uri="{BB962C8B-B14F-4D97-AF65-F5344CB8AC3E}">
        <p14:creationId xmlns:p14="http://schemas.microsoft.com/office/powerpoint/2010/main" val="192786301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51C9-8B7C-447D-8CA1-5DDB05DF6DE0}"/>
              </a:ext>
            </a:extLst>
          </p:cNvPr>
          <p:cNvSpPr>
            <a:spLocks noGrp="1"/>
          </p:cNvSpPr>
          <p:nvPr>
            <p:ph type="title"/>
          </p:nvPr>
        </p:nvSpPr>
        <p:spPr>
          <a:xfrm>
            <a:off x="457200" y="0"/>
            <a:ext cx="8229600" cy="685800"/>
          </a:xfrm>
        </p:spPr>
        <p:txBody>
          <a:bodyPr/>
          <a:lstStyle/>
          <a:p>
            <a:r>
              <a:rPr lang="en-US" sz="3600" dirty="0"/>
              <a:t>Industry Projections</a:t>
            </a:r>
          </a:p>
        </p:txBody>
      </p:sp>
      <p:pic>
        <p:nvPicPr>
          <p:cNvPr id="3" name="Picture 2">
            <a:extLst>
              <a:ext uri="{FF2B5EF4-FFF2-40B4-BE49-F238E27FC236}">
                <a16:creationId xmlns:a16="http://schemas.microsoft.com/office/drawing/2014/main" id="{12FD29D5-27D6-416E-B0B6-2E7195CFF8A9}"/>
              </a:ext>
            </a:extLst>
          </p:cNvPr>
          <p:cNvPicPr>
            <a:picLocks noChangeAspect="1"/>
          </p:cNvPicPr>
          <p:nvPr/>
        </p:nvPicPr>
        <p:blipFill>
          <a:blip r:embed="rId3"/>
          <a:stretch>
            <a:fillRect/>
          </a:stretch>
        </p:blipFill>
        <p:spPr>
          <a:xfrm>
            <a:off x="76200" y="762000"/>
            <a:ext cx="8991600" cy="2982214"/>
          </a:xfrm>
          <a:prstGeom prst="rect">
            <a:avLst/>
          </a:prstGeom>
        </p:spPr>
      </p:pic>
      <p:sp>
        <p:nvSpPr>
          <p:cNvPr id="4" name="TextBox 3">
            <a:extLst>
              <a:ext uri="{FF2B5EF4-FFF2-40B4-BE49-F238E27FC236}">
                <a16:creationId xmlns:a16="http://schemas.microsoft.com/office/drawing/2014/main" id="{7851D3C4-5B50-4D35-8F72-9298DBCF54E2}"/>
              </a:ext>
            </a:extLst>
          </p:cNvPr>
          <p:cNvSpPr txBox="1"/>
          <p:nvPr/>
        </p:nvSpPr>
        <p:spPr>
          <a:xfrm>
            <a:off x="152400" y="3886200"/>
            <a:ext cx="8839200" cy="1754326"/>
          </a:xfrm>
          <a:prstGeom prst="rect">
            <a:avLst/>
          </a:prstGeom>
          <a:noFill/>
        </p:spPr>
        <p:txBody>
          <a:bodyPr wrap="square" rtlCol="0">
            <a:spAutoFit/>
          </a:bodyPr>
          <a:lstStyle/>
          <a:p>
            <a:r>
              <a:rPr lang="en-US" dirty="0"/>
              <a:t>Employment in the fabricated metals industry group is expected to grow more slowly than the overall average. The Location Quotient is the employment concentration in the industry relative to the national average. So, taking the machine shops row, you would read, “Employment concentration in machine shops along Colorado’s Front Range is only 51% (just over half) of the national average employment concentration in that industry.”</a:t>
            </a:r>
          </a:p>
        </p:txBody>
      </p:sp>
    </p:spTree>
    <p:extLst>
      <p:ext uri="{BB962C8B-B14F-4D97-AF65-F5344CB8AC3E}">
        <p14:creationId xmlns:p14="http://schemas.microsoft.com/office/powerpoint/2010/main" val="38125982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91A2-82A8-42AC-AF14-A0EDD39CD67D}"/>
              </a:ext>
            </a:extLst>
          </p:cNvPr>
          <p:cNvSpPr>
            <a:spLocks noGrp="1"/>
          </p:cNvSpPr>
          <p:nvPr>
            <p:ph type="title"/>
          </p:nvPr>
        </p:nvSpPr>
        <p:spPr>
          <a:xfrm>
            <a:off x="457200" y="0"/>
            <a:ext cx="8229600" cy="594360"/>
          </a:xfrm>
        </p:spPr>
        <p:txBody>
          <a:bodyPr/>
          <a:lstStyle/>
          <a:p>
            <a:r>
              <a:rPr lang="en-US" sz="3200" dirty="0"/>
              <a:t>Staffing Pattern</a:t>
            </a:r>
          </a:p>
        </p:txBody>
      </p:sp>
      <p:pic>
        <p:nvPicPr>
          <p:cNvPr id="3" name="Picture 2">
            <a:extLst>
              <a:ext uri="{FF2B5EF4-FFF2-40B4-BE49-F238E27FC236}">
                <a16:creationId xmlns:a16="http://schemas.microsoft.com/office/drawing/2014/main" id="{0E62FAEB-2E7C-47FB-9488-B79F45F513CF}"/>
              </a:ext>
            </a:extLst>
          </p:cNvPr>
          <p:cNvPicPr>
            <a:picLocks noChangeAspect="1"/>
          </p:cNvPicPr>
          <p:nvPr/>
        </p:nvPicPr>
        <p:blipFill>
          <a:blip r:embed="rId2"/>
          <a:stretch>
            <a:fillRect/>
          </a:stretch>
        </p:blipFill>
        <p:spPr>
          <a:xfrm>
            <a:off x="457200" y="594360"/>
            <a:ext cx="8229600" cy="5760720"/>
          </a:xfrm>
          <a:prstGeom prst="rect">
            <a:avLst/>
          </a:prstGeom>
        </p:spPr>
      </p:pic>
    </p:spTree>
    <p:extLst>
      <p:ext uri="{BB962C8B-B14F-4D97-AF65-F5344CB8AC3E}">
        <p14:creationId xmlns:p14="http://schemas.microsoft.com/office/powerpoint/2010/main" val="2252875812"/>
      </p:ext>
    </p:extLst>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5888</TotalTime>
  <Words>664</Words>
  <Application>Microsoft Office PowerPoint</Application>
  <PresentationFormat>On-screen Show (4:3)</PresentationFormat>
  <Paragraphs>66</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Default Design</vt:lpstr>
      <vt:lpstr>PowerPoint Presentation</vt:lpstr>
      <vt:lpstr>Pandemic Effects on Manufacturing</vt:lpstr>
      <vt:lpstr>Current Effect on Manufacturing</vt:lpstr>
      <vt:lpstr>Sector Position</vt:lpstr>
      <vt:lpstr>In-Region Sales by Industry</vt:lpstr>
      <vt:lpstr>Historical Trends</vt:lpstr>
      <vt:lpstr>Trends in Pay &amp; Benefits</vt:lpstr>
      <vt:lpstr>Industry Projections</vt:lpstr>
      <vt:lpstr>Staffing Pattern</vt:lpstr>
      <vt:lpstr>Regional Wages</vt:lpstr>
      <vt:lpstr>Retirement Risk</vt:lpstr>
      <vt:lpstr>Job Postings History</vt:lpstr>
      <vt:lpstr>Skill Gap</vt:lpstr>
      <vt:lpstr>Job Titles and Skills in Recent Postings</vt:lpstr>
      <vt:lpstr>Your Competitors for Key Staff</vt:lpstr>
      <vt:lpstr>Where the Jobs Are and Where the Workers Live</vt:lpstr>
      <vt:lpstr>High Employment Concentrations</vt:lpstr>
      <vt:lpstr>Opportunities for the Future</vt:lpstr>
    </vt:vector>
  </TitlesOfParts>
  <Company>Arapahoe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dc:creator>
  <cp:lastModifiedBy>Patrick Holwell</cp:lastModifiedBy>
  <cp:revision>251</cp:revision>
  <dcterms:created xsi:type="dcterms:W3CDTF">2010-05-04T14:18:38Z</dcterms:created>
  <dcterms:modified xsi:type="dcterms:W3CDTF">2020-10-06T21:35:16Z</dcterms:modified>
</cp:coreProperties>
</file>